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2" r:id="rId4"/>
    <p:sldId id="277" r:id="rId5"/>
    <p:sldId id="265" r:id="rId6"/>
    <p:sldId id="264" r:id="rId7"/>
    <p:sldId id="263" r:id="rId8"/>
    <p:sldId id="259" r:id="rId9"/>
    <p:sldId id="266" r:id="rId10"/>
    <p:sldId id="268" r:id="rId11"/>
    <p:sldId id="275" r:id="rId12"/>
    <p:sldId id="270" r:id="rId13"/>
  </p:sldIdLst>
  <p:sldSz cx="12192000" cy="6858000"/>
  <p:notesSz cx="6858000" cy="9144000"/>
  <p:embeddedFontLst>
    <p:embeddedFont>
      <p:font typeface="等线" charset="-122"/>
      <p:regular r:id="rId15"/>
      <p:bold r:id="rId16"/>
    </p:embeddedFont>
    <p:embeddedFont>
      <p:font typeface="方正姚体_GBK" pitchFamily="65" charset="-122"/>
      <p:regular r:id="rId17"/>
    </p:embeddedFont>
    <p:embeddedFont>
      <p:font typeface="方正古隶简体" charset="-122"/>
      <p:regular r:id="rId18"/>
    </p:embeddedFont>
    <p:embeddedFont>
      <p:font typeface="方正行楷繁体" charset="-122"/>
      <p:regular r:id="rId19"/>
    </p:embeddedFont>
    <p:embeddedFont>
      <p:font typeface="等线 Light" charset="-122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4E0DB"/>
    <a:srgbClr val="AF5558"/>
    <a:srgbClr val="EBA09E"/>
    <a:srgbClr val="EBEB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-660" y="-108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20E77-BEAC-4C9D-A744-ECB27BC4F8AC}" type="datetimeFigureOut">
              <a:rPr lang="zh-CN" altLang="en-US" smtClean="0"/>
              <a:pPr/>
              <a:t>2018/2/8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EC9C7-1CA5-4F0A-A098-4F97ADAB24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86451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pPr/>
              <a:t>2018/2/8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42790771"/>
      </p:ext>
    </p:extLst>
  </p:cSld>
  <p:clrMapOvr>
    <a:masterClrMapping/>
  </p:clrMapOvr>
  <p:transition spd="slow" advTm="1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pPr/>
              <a:t>2018/2/8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00726508"/>
      </p:ext>
    </p:extLst>
  </p:cSld>
  <p:clrMapOvr>
    <a:masterClrMapping/>
  </p:clrMapOvr>
  <p:transition spd="slow" advTm="1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pPr/>
              <a:t>2018/2/8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6484572"/>
      </p:ext>
    </p:extLst>
  </p:cSld>
  <p:clrMapOvr>
    <a:masterClrMapping/>
  </p:clrMapOvr>
  <p:transition spd="slow" advTm="1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pPr/>
              <a:t>2018/2/8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85799636"/>
      </p:ext>
    </p:extLst>
  </p:cSld>
  <p:clrMapOvr>
    <a:masterClrMapping/>
  </p:clrMapOvr>
  <p:transition spd="slow" advTm="1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pPr/>
              <a:t>2018/2/8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34806456"/>
      </p:ext>
    </p:extLst>
  </p:cSld>
  <p:clrMapOvr>
    <a:masterClrMapping/>
  </p:clrMapOvr>
  <p:transition spd="slow" advTm="1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pPr/>
              <a:t>2018/2/8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41646111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pPr/>
              <a:t>2018/2/8 Thursday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81932513"/>
      </p:ext>
    </p:extLst>
  </p:cSld>
  <p:clrMapOvr>
    <a:masterClrMapping/>
  </p:clrMapOvr>
  <p:transition spd="slow" advTm="1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pPr/>
              <a:t>2018/2/8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27234017"/>
      </p:ext>
    </p:extLst>
  </p:cSld>
  <p:clrMapOvr>
    <a:masterClrMapping/>
  </p:clrMapOvr>
  <p:transition spd="slow" advTm="1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pPr/>
              <a:t>2018/2/8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4218502"/>
      </p:ext>
    </p:extLst>
  </p:cSld>
  <p:clrMapOvr>
    <a:masterClrMapping/>
  </p:clrMapOvr>
  <p:transition spd="slow" advTm="1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pPr/>
              <a:t>2018/2/8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72144833"/>
      </p:ext>
    </p:extLst>
  </p:cSld>
  <p:clrMapOvr>
    <a:masterClrMapping/>
  </p:clrMapOvr>
  <p:transition spd="slow" advTm="1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pPr/>
              <a:t>2018/2/8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24829663"/>
      </p:ext>
    </p:extLst>
  </p:cSld>
  <p:clrMapOvr>
    <a:masterClrMapping/>
  </p:clrMapOvr>
  <p:transition spd="slow" advTm="1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244F4-8239-4FBA-BAF8-1D7BA70E9511}" type="datetimeFigureOut">
              <a:rPr lang="zh-CN" altLang="en-US" smtClean="0"/>
              <a:pPr/>
              <a:t>2018/2/8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03B9C-3929-4105-9A36-5366D33C22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5924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microsoft.com/office/2007/relationships/hdphoto" Target="../media/hdphoto1.wdp"/><Relationship Id="rId7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.emf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hdphoto" Target="../media/hdphoto1.wdp"/><Relationship Id="rId7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0.png"/><Relationship Id="rId4" Type="http://schemas.openxmlformats.org/officeDocument/2006/relationships/image" Target="../media/image13.emf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hdphoto" Target="../media/hdphoto1.wdp"/><Relationship Id="rId7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microsoft.com/office/2007/relationships/hdphoto" Target="../media/hdphoto1.wdp"/><Relationship Id="rId7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10.png"/><Relationship Id="rId4" Type="http://schemas.openxmlformats.org/officeDocument/2006/relationships/image" Target="../media/image2.emf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1.wdp"/><Relationship Id="rId7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5.png"/><Relationship Id="rId10" Type="http://schemas.openxmlformats.org/officeDocument/2006/relationships/image" Target="../media/image4.emf"/><Relationship Id="rId4" Type="http://schemas.openxmlformats.org/officeDocument/2006/relationships/image" Target="../media/image2.emf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28.jpeg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6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Texturizer/>
                    </a14:imgEffect>
                    <a14:imgEffect>
                      <a14:colorTemperature colorTemp="5591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/>
          <p:cNvPicPr>
            <a:picLocks noChangeAspect="1"/>
          </p:cNvPicPr>
          <p:nvPr/>
        </p:nvPicPr>
        <p:blipFill>
          <a:blip r:embed="rId4" cstate="print">
            <a:grayscl/>
          </a:blip>
          <a:srcRect l="10634" b="29966"/>
          <a:stretch>
            <a:fillRect/>
          </a:stretch>
        </p:blipFill>
        <p:spPr>
          <a:xfrm rot="9709526" flipH="1">
            <a:off x="-1065917" y="-450396"/>
            <a:ext cx="5820008" cy="5903817"/>
          </a:xfrm>
          <a:custGeom>
            <a:avLst/>
            <a:gdLst>
              <a:gd name="connsiteX0" fmla="*/ 1938173 w 5820008"/>
              <a:gd name="connsiteY0" fmla="*/ 5903817 h 5903817"/>
              <a:gd name="connsiteX1" fmla="*/ 5820008 w 5820008"/>
              <a:gd name="connsiteY1" fmla="*/ 4629444 h 5903817"/>
              <a:gd name="connsiteX2" fmla="*/ 5820008 w 5820008"/>
              <a:gd name="connsiteY2" fmla="*/ 0 h 5903817"/>
              <a:gd name="connsiteX3" fmla="*/ 0 w 5820008"/>
              <a:gd name="connsiteY3" fmla="*/ 0 h 5903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0008" h="5903817">
                <a:moveTo>
                  <a:pt x="1938173" y="5903817"/>
                </a:moveTo>
                <a:lnTo>
                  <a:pt x="5820008" y="4629444"/>
                </a:lnTo>
                <a:lnTo>
                  <a:pt x="5820008" y="0"/>
                </a:lnTo>
                <a:lnTo>
                  <a:pt x="0" y="0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5963" name="图片 596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 flipV="1">
            <a:off x="10031223" y="11010"/>
            <a:ext cx="2160777" cy="2796943"/>
          </a:xfrm>
          <a:prstGeom prst="rect">
            <a:avLst/>
          </a:prstGeom>
        </p:spPr>
      </p:pic>
      <p:pic>
        <p:nvPicPr>
          <p:cNvPr id="5964" name="图片 596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69923"/>
            <a:ext cx="208048" cy="869944"/>
          </a:xfrm>
          <a:prstGeom prst="rect">
            <a:avLst/>
          </a:prstGeom>
        </p:spPr>
      </p:pic>
      <p:pic>
        <p:nvPicPr>
          <p:cNvPr id="5965" name="图片 596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0143" y="2272402"/>
            <a:ext cx="4494660" cy="4609263"/>
          </a:xfrm>
          <a:prstGeom prst="rect">
            <a:avLst/>
          </a:prstGeom>
        </p:spPr>
      </p:pic>
      <p:pic>
        <p:nvPicPr>
          <p:cNvPr id="5960" name="图片 595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10758659" y="1031769"/>
            <a:ext cx="1063421" cy="683444"/>
          </a:xfrm>
          <a:prstGeom prst="rect">
            <a:avLst/>
          </a:prstGeom>
        </p:spPr>
      </p:pic>
      <p:pic>
        <p:nvPicPr>
          <p:cNvPr id="5962" name="图片 596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5445" y="4406724"/>
            <a:ext cx="1189129" cy="1249872"/>
          </a:xfrm>
          <a:prstGeom prst="rect">
            <a:avLst/>
          </a:prstGeom>
        </p:spPr>
      </p:pic>
      <p:sp>
        <p:nvSpPr>
          <p:cNvPr id="5968" name="椭圆 5967"/>
          <p:cNvSpPr/>
          <p:nvPr/>
        </p:nvSpPr>
        <p:spPr>
          <a:xfrm>
            <a:off x="7939144" y="2345167"/>
            <a:ext cx="311971" cy="2689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69" name="椭圆 5968"/>
          <p:cNvSpPr/>
          <p:nvPr/>
        </p:nvSpPr>
        <p:spPr>
          <a:xfrm>
            <a:off x="9348351" y="2360671"/>
            <a:ext cx="225374" cy="178133"/>
          </a:xfrm>
          <a:custGeom>
            <a:avLst/>
            <a:gdLst>
              <a:gd name="connsiteX0" fmla="*/ 0 w 225329"/>
              <a:gd name="connsiteY0" fmla="*/ 67551 h 135102"/>
              <a:gd name="connsiteX1" fmla="*/ 112665 w 225329"/>
              <a:gd name="connsiteY1" fmla="*/ 0 h 135102"/>
              <a:gd name="connsiteX2" fmla="*/ 225330 w 225329"/>
              <a:gd name="connsiteY2" fmla="*/ 67551 h 135102"/>
              <a:gd name="connsiteX3" fmla="*/ 112665 w 225329"/>
              <a:gd name="connsiteY3" fmla="*/ 135102 h 135102"/>
              <a:gd name="connsiteX4" fmla="*/ 0 w 225329"/>
              <a:gd name="connsiteY4" fmla="*/ 67551 h 135102"/>
              <a:gd name="connsiteX0" fmla="*/ 44 w 225374"/>
              <a:gd name="connsiteY0" fmla="*/ 110582 h 178133"/>
              <a:gd name="connsiteX1" fmla="*/ 123466 w 225374"/>
              <a:gd name="connsiteY1" fmla="*/ 0 h 178133"/>
              <a:gd name="connsiteX2" fmla="*/ 225374 w 225374"/>
              <a:gd name="connsiteY2" fmla="*/ 110582 h 178133"/>
              <a:gd name="connsiteX3" fmla="*/ 112709 w 225374"/>
              <a:gd name="connsiteY3" fmla="*/ 178133 h 178133"/>
              <a:gd name="connsiteX4" fmla="*/ 44 w 225374"/>
              <a:gd name="connsiteY4" fmla="*/ 110582 h 17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74" h="178133">
                <a:moveTo>
                  <a:pt x="44" y="110582"/>
                </a:moveTo>
                <a:cubicBezTo>
                  <a:pt x="1837" y="80893"/>
                  <a:pt x="61243" y="0"/>
                  <a:pt x="123466" y="0"/>
                </a:cubicBezTo>
                <a:cubicBezTo>
                  <a:pt x="185689" y="0"/>
                  <a:pt x="225374" y="73275"/>
                  <a:pt x="225374" y="110582"/>
                </a:cubicBezTo>
                <a:cubicBezTo>
                  <a:pt x="225374" y="147889"/>
                  <a:pt x="174932" y="178133"/>
                  <a:pt x="112709" y="178133"/>
                </a:cubicBezTo>
                <a:cubicBezTo>
                  <a:pt x="50486" y="178133"/>
                  <a:pt x="-1749" y="140271"/>
                  <a:pt x="44" y="1105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0" name="椭圆 5969"/>
          <p:cNvSpPr/>
          <p:nvPr/>
        </p:nvSpPr>
        <p:spPr>
          <a:xfrm>
            <a:off x="7551867" y="3318141"/>
            <a:ext cx="64547" cy="1591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2" name="椭圆 5971"/>
          <p:cNvSpPr/>
          <p:nvPr/>
        </p:nvSpPr>
        <p:spPr>
          <a:xfrm>
            <a:off x="5475642" y="4832781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3" name="椭圆 5972"/>
          <p:cNvSpPr/>
          <p:nvPr/>
        </p:nvSpPr>
        <p:spPr>
          <a:xfrm>
            <a:off x="5787614" y="228321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4" name="椭圆 5973"/>
          <p:cNvSpPr/>
          <p:nvPr/>
        </p:nvSpPr>
        <p:spPr>
          <a:xfrm>
            <a:off x="8498541" y="1521576"/>
            <a:ext cx="112269" cy="193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5" name="椭圆 5974"/>
          <p:cNvSpPr/>
          <p:nvPr/>
        </p:nvSpPr>
        <p:spPr>
          <a:xfrm>
            <a:off x="8810513" y="374625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6" name="椭圆 5975"/>
          <p:cNvSpPr/>
          <p:nvPr/>
        </p:nvSpPr>
        <p:spPr>
          <a:xfrm>
            <a:off x="11360075" y="484353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7" name="椭圆 5976"/>
          <p:cNvSpPr/>
          <p:nvPr/>
        </p:nvSpPr>
        <p:spPr>
          <a:xfrm>
            <a:off x="9821732" y="602687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8" name="椭圆 5977"/>
          <p:cNvSpPr/>
          <p:nvPr/>
        </p:nvSpPr>
        <p:spPr>
          <a:xfrm>
            <a:off x="10143465" y="3476354"/>
            <a:ext cx="151606" cy="144329"/>
          </a:xfrm>
          <a:custGeom>
            <a:avLst/>
            <a:gdLst>
              <a:gd name="connsiteX0" fmla="*/ 0 w 161365"/>
              <a:gd name="connsiteY0" fmla="*/ 60242 h 120484"/>
              <a:gd name="connsiteX1" fmla="*/ 80683 w 161365"/>
              <a:gd name="connsiteY1" fmla="*/ 0 h 120484"/>
              <a:gd name="connsiteX2" fmla="*/ 161366 w 161365"/>
              <a:gd name="connsiteY2" fmla="*/ 60242 h 120484"/>
              <a:gd name="connsiteX3" fmla="*/ 80683 w 161365"/>
              <a:gd name="connsiteY3" fmla="*/ 120484 h 120484"/>
              <a:gd name="connsiteX4" fmla="*/ 0 w 161365"/>
              <a:gd name="connsiteY4" fmla="*/ 60242 h 120484"/>
              <a:gd name="connsiteX0" fmla="*/ 1148 w 165968"/>
              <a:gd name="connsiteY0" fmla="*/ 60242 h 141999"/>
              <a:gd name="connsiteX1" fmla="*/ 81831 w 165968"/>
              <a:gd name="connsiteY1" fmla="*/ 0 h 141999"/>
              <a:gd name="connsiteX2" fmla="*/ 162514 w 165968"/>
              <a:gd name="connsiteY2" fmla="*/ 60242 h 141999"/>
              <a:gd name="connsiteX3" fmla="*/ 135619 w 165968"/>
              <a:gd name="connsiteY3" fmla="*/ 141999 h 141999"/>
              <a:gd name="connsiteX4" fmla="*/ 1148 w 165968"/>
              <a:gd name="connsiteY4" fmla="*/ 60242 h 141999"/>
              <a:gd name="connsiteX0" fmla="*/ 997 w 151606"/>
              <a:gd name="connsiteY0" fmla="*/ 104235 h 144329"/>
              <a:gd name="connsiteX1" fmla="*/ 70923 w 151606"/>
              <a:gd name="connsiteY1" fmla="*/ 963 h 144329"/>
              <a:gd name="connsiteX2" fmla="*/ 151606 w 151606"/>
              <a:gd name="connsiteY2" fmla="*/ 61205 h 144329"/>
              <a:gd name="connsiteX3" fmla="*/ 124711 w 151606"/>
              <a:gd name="connsiteY3" fmla="*/ 142962 h 144329"/>
              <a:gd name="connsiteX4" fmla="*/ 997 w 151606"/>
              <a:gd name="connsiteY4" fmla="*/ 104235 h 14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606" h="144329">
                <a:moveTo>
                  <a:pt x="997" y="104235"/>
                </a:moveTo>
                <a:cubicBezTo>
                  <a:pt x="-7968" y="80569"/>
                  <a:pt x="45822" y="8135"/>
                  <a:pt x="70923" y="963"/>
                </a:cubicBezTo>
                <a:cubicBezTo>
                  <a:pt x="96024" y="-6209"/>
                  <a:pt x="151606" y="27934"/>
                  <a:pt x="151606" y="61205"/>
                </a:cubicBezTo>
                <a:cubicBezTo>
                  <a:pt x="151606" y="94476"/>
                  <a:pt x="149812" y="135790"/>
                  <a:pt x="124711" y="142962"/>
                </a:cubicBezTo>
                <a:cubicBezTo>
                  <a:pt x="99610" y="150134"/>
                  <a:pt x="9962" y="127901"/>
                  <a:pt x="997" y="1042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9" name="椭圆 5978"/>
          <p:cNvSpPr/>
          <p:nvPr/>
        </p:nvSpPr>
        <p:spPr>
          <a:xfrm>
            <a:off x="5066852" y="192821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0" name="椭圆 5979"/>
          <p:cNvSpPr/>
          <p:nvPr/>
        </p:nvSpPr>
        <p:spPr>
          <a:xfrm>
            <a:off x="3528509" y="311155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1" name="椭圆 5980"/>
          <p:cNvSpPr/>
          <p:nvPr/>
        </p:nvSpPr>
        <p:spPr>
          <a:xfrm>
            <a:off x="3840481" y="56199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2" name="椭圆 5981"/>
          <p:cNvSpPr/>
          <p:nvPr/>
        </p:nvSpPr>
        <p:spPr>
          <a:xfrm>
            <a:off x="2646381" y="276731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3" name="椭圆 5982"/>
          <p:cNvSpPr/>
          <p:nvPr/>
        </p:nvSpPr>
        <p:spPr>
          <a:xfrm>
            <a:off x="1108038" y="3950654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4" name="椭圆 5983"/>
          <p:cNvSpPr/>
          <p:nvPr/>
        </p:nvSpPr>
        <p:spPr>
          <a:xfrm>
            <a:off x="1420010" y="140109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5" name="椭圆 5984"/>
          <p:cNvSpPr/>
          <p:nvPr/>
        </p:nvSpPr>
        <p:spPr>
          <a:xfrm>
            <a:off x="7863840" y="541369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6" name="椭圆 5985"/>
          <p:cNvSpPr/>
          <p:nvPr/>
        </p:nvSpPr>
        <p:spPr>
          <a:xfrm>
            <a:off x="6325497" y="659703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7" name="椭圆 5986"/>
          <p:cNvSpPr/>
          <p:nvPr/>
        </p:nvSpPr>
        <p:spPr>
          <a:xfrm>
            <a:off x="6637469" y="404747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8" name="椭圆 5987"/>
          <p:cNvSpPr/>
          <p:nvPr/>
        </p:nvSpPr>
        <p:spPr>
          <a:xfrm>
            <a:off x="6992470" y="197124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9" name="椭圆 5988"/>
          <p:cNvSpPr/>
          <p:nvPr/>
        </p:nvSpPr>
        <p:spPr>
          <a:xfrm>
            <a:off x="5454082" y="3154521"/>
            <a:ext cx="182926" cy="163620"/>
          </a:xfrm>
          <a:custGeom>
            <a:avLst/>
            <a:gdLst>
              <a:gd name="connsiteX0" fmla="*/ 0 w 161365"/>
              <a:gd name="connsiteY0" fmla="*/ 60242 h 120484"/>
              <a:gd name="connsiteX1" fmla="*/ 80683 w 161365"/>
              <a:gd name="connsiteY1" fmla="*/ 0 h 120484"/>
              <a:gd name="connsiteX2" fmla="*/ 161366 w 161365"/>
              <a:gd name="connsiteY2" fmla="*/ 60242 h 120484"/>
              <a:gd name="connsiteX3" fmla="*/ 80683 w 161365"/>
              <a:gd name="connsiteY3" fmla="*/ 120484 h 120484"/>
              <a:gd name="connsiteX4" fmla="*/ 0 w 161365"/>
              <a:gd name="connsiteY4" fmla="*/ 60242 h 120484"/>
              <a:gd name="connsiteX0" fmla="*/ 0 w 182881"/>
              <a:gd name="connsiteY0" fmla="*/ 60321 h 120685"/>
              <a:gd name="connsiteX1" fmla="*/ 80683 w 182881"/>
              <a:gd name="connsiteY1" fmla="*/ 79 h 120685"/>
              <a:gd name="connsiteX2" fmla="*/ 182881 w 182881"/>
              <a:gd name="connsiteY2" fmla="*/ 71079 h 120685"/>
              <a:gd name="connsiteX3" fmla="*/ 80683 w 182881"/>
              <a:gd name="connsiteY3" fmla="*/ 120563 h 120685"/>
              <a:gd name="connsiteX4" fmla="*/ 0 w 182881"/>
              <a:gd name="connsiteY4" fmla="*/ 60321 h 120685"/>
              <a:gd name="connsiteX0" fmla="*/ 45 w 182926"/>
              <a:gd name="connsiteY0" fmla="*/ 60309 h 163620"/>
              <a:gd name="connsiteX1" fmla="*/ 80728 w 182926"/>
              <a:gd name="connsiteY1" fmla="*/ 67 h 163620"/>
              <a:gd name="connsiteX2" fmla="*/ 182926 w 182926"/>
              <a:gd name="connsiteY2" fmla="*/ 71067 h 163620"/>
              <a:gd name="connsiteX3" fmla="*/ 91485 w 182926"/>
              <a:gd name="connsiteY3" fmla="*/ 163582 h 163620"/>
              <a:gd name="connsiteX4" fmla="*/ 45 w 182926"/>
              <a:gd name="connsiteY4" fmla="*/ 60309 h 16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26" h="163620">
                <a:moveTo>
                  <a:pt x="45" y="60309"/>
                </a:moveTo>
                <a:cubicBezTo>
                  <a:pt x="-1748" y="33057"/>
                  <a:pt x="50248" y="-1726"/>
                  <a:pt x="80728" y="67"/>
                </a:cubicBezTo>
                <a:cubicBezTo>
                  <a:pt x="111208" y="1860"/>
                  <a:pt x="182926" y="37796"/>
                  <a:pt x="182926" y="71067"/>
                </a:cubicBezTo>
                <a:cubicBezTo>
                  <a:pt x="182926" y="104338"/>
                  <a:pt x="121965" y="165375"/>
                  <a:pt x="91485" y="163582"/>
                </a:cubicBezTo>
                <a:cubicBezTo>
                  <a:pt x="61005" y="161789"/>
                  <a:pt x="1838" y="87562"/>
                  <a:pt x="45" y="603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90" name="椭圆 5989"/>
          <p:cNvSpPr/>
          <p:nvPr/>
        </p:nvSpPr>
        <p:spPr>
          <a:xfrm>
            <a:off x="5766099" y="60502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06" name="椭圆 6005"/>
          <p:cNvSpPr/>
          <p:nvPr/>
        </p:nvSpPr>
        <p:spPr>
          <a:xfrm>
            <a:off x="6992470" y="4081400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4940490" y="2442949"/>
            <a:ext cx="5227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方正姚体_GBK" pitchFamily="65" charset="-122"/>
                <a:ea typeface="方正姚体_GBK" pitchFamily="65" charset="-122"/>
              </a:rPr>
              <a:t>中国文化史概要</a:t>
            </a:r>
            <a:endParaRPr lang="zh-CN" altLang="en-US" sz="4800" dirty="0">
              <a:latin typeface="方正姚体_GBK" pitchFamily="65" charset="-122"/>
              <a:ea typeface="方正姚体_GBK" pitchFamily="65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773003" y="3875964"/>
            <a:ext cx="3548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方正姚体_GBK" pitchFamily="65" charset="-122"/>
                <a:ea typeface="方正姚体_GBK" pitchFamily="65" charset="-122"/>
              </a:rPr>
              <a:t>荐读人：成振鹏</a:t>
            </a:r>
            <a:endParaRPr lang="zh-CN" altLang="en-US" sz="2800" dirty="0">
              <a:latin typeface="方正姚体_GBK" pitchFamily="65" charset="-122"/>
              <a:ea typeface="方正姚体_GBK" pitchFamily="65" charset="-122"/>
            </a:endParaRPr>
          </a:p>
        </p:txBody>
      </p:sp>
      <p:pic>
        <p:nvPicPr>
          <p:cNvPr id="88" name="图片 87" descr="002drvavzy752ymkic545&amp;690_副本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10881759" y="5486400"/>
            <a:ext cx="555065" cy="90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3338075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26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7" name="图片 946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0" y="4782658"/>
            <a:ext cx="550127" cy="13684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H="1" flipV="1">
            <a:off x="9684782" y="3392488"/>
            <a:ext cx="2801815" cy="3626711"/>
          </a:xfrm>
          <a:prstGeom prst="rect">
            <a:avLst/>
          </a:prstGeom>
        </p:spPr>
      </p:pic>
      <p:sp>
        <p:nvSpPr>
          <p:cNvPr id="17" name="自由: 形状 16"/>
          <p:cNvSpPr/>
          <p:nvPr/>
        </p:nvSpPr>
        <p:spPr>
          <a:xfrm>
            <a:off x="1242818" y="0"/>
            <a:ext cx="9842872" cy="6858000"/>
          </a:xfrm>
          <a:custGeom>
            <a:avLst/>
            <a:gdLst>
              <a:gd name="connsiteX0" fmla="*/ 1358039 w 9842872"/>
              <a:gd name="connsiteY0" fmla="*/ 0 h 6858000"/>
              <a:gd name="connsiteX1" fmla="*/ 8484833 w 9842872"/>
              <a:gd name="connsiteY1" fmla="*/ 0 h 6858000"/>
              <a:gd name="connsiteX2" fmla="*/ 8564372 w 9842872"/>
              <a:gd name="connsiteY2" fmla="*/ 83426 h 6858000"/>
              <a:gd name="connsiteX3" fmla="*/ 9842872 w 9842872"/>
              <a:gd name="connsiteY3" fmla="*/ 3392488 h 6858000"/>
              <a:gd name="connsiteX4" fmla="*/ 8564372 w 9842872"/>
              <a:gd name="connsiteY4" fmla="*/ 6701551 h 6858000"/>
              <a:gd name="connsiteX5" fmla="*/ 8415211 w 9842872"/>
              <a:gd name="connsiteY5" fmla="*/ 6858000 h 6858000"/>
              <a:gd name="connsiteX6" fmla="*/ 1427661 w 9842872"/>
              <a:gd name="connsiteY6" fmla="*/ 6858000 h 6858000"/>
              <a:gd name="connsiteX7" fmla="*/ 1278500 w 9842872"/>
              <a:gd name="connsiteY7" fmla="*/ 6701551 h 6858000"/>
              <a:gd name="connsiteX8" fmla="*/ 0 w 9842872"/>
              <a:gd name="connsiteY8" fmla="*/ 3392488 h 6858000"/>
              <a:gd name="connsiteX9" fmla="*/ 1278500 w 9842872"/>
              <a:gd name="connsiteY9" fmla="*/ 834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42872" h="6858000">
                <a:moveTo>
                  <a:pt x="1358039" y="0"/>
                </a:moveTo>
                <a:lnTo>
                  <a:pt x="8484833" y="0"/>
                </a:lnTo>
                <a:lnTo>
                  <a:pt x="8564372" y="83426"/>
                </a:lnTo>
                <a:cubicBezTo>
                  <a:pt x="9358726" y="957410"/>
                  <a:pt x="9842872" y="2118410"/>
                  <a:pt x="9842872" y="3392488"/>
                </a:cubicBezTo>
                <a:cubicBezTo>
                  <a:pt x="9842872" y="4666567"/>
                  <a:pt x="9358726" y="5827567"/>
                  <a:pt x="8564372" y="6701551"/>
                </a:cubicBezTo>
                <a:lnTo>
                  <a:pt x="8415211" y="6858000"/>
                </a:lnTo>
                <a:lnTo>
                  <a:pt x="1427661" y="6858000"/>
                </a:lnTo>
                <a:lnTo>
                  <a:pt x="1278500" y="6701551"/>
                </a:lnTo>
                <a:cubicBezTo>
                  <a:pt x="484146" y="5827567"/>
                  <a:pt x="0" y="4666567"/>
                  <a:pt x="0" y="3392488"/>
                </a:cubicBezTo>
                <a:cubicBezTo>
                  <a:pt x="0" y="2118410"/>
                  <a:pt x="484146" y="957410"/>
                  <a:pt x="1278500" y="83426"/>
                </a:cubicBezTo>
                <a:close/>
              </a:path>
            </a:pathLst>
          </a:custGeom>
          <a:blipFill dpi="0" rotWithShape="1">
            <a:blip r:embed="rId6" cstate="print">
              <a:alphaModFix amt="87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artisticTexturizer/>
                      </a14:imgEffect>
                      <a14:imgEffect>
                        <a14:sharpenSoften amount="-100000"/>
                      </a14:imgEffect>
                      <a14:imgEffect>
                        <a14:colorTemperature colorTemp="5591"/>
                      </a14:imgEffect>
                      <a14:imgEffect>
                        <a14:saturation sat="28000"/>
                      </a14:imgEffect>
                      <a14:imgEffect>
                        <a14:brightnessContrast bright="18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3683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grayscl/>
          </a:blip>
          <a:stretch>
            <a:fillRect/>
          </a:stretch>
        </p:blipFill>
        <p:spPr>
          <a:xfrm rot="1619601" flipH="1">
            <a:off x="70231" y="-947097"/>
            <a:ext cx="6277368" cy="64374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944203" y="1919275"/>
            <a:ext cx="6564573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dirty="0" smtClean="0">
                <a:latin typeface="方正姚体_GBK" pitchFamily="65" charset="-122"/>
                <a:ea typeface="方正姚体_GBK" pitchFamily="65" charset="-122"/>
              </a:rPr>
              <a:t>共同弘扬中</a:t>
            </a:r>
            <a:r>
              <a:rPr lang="zh-CN" altLang="en-US" sz="2000" dirty="0" smtClean="0">
                <a:latin typeface="方正姚体_GBK" pitchFamily="65" charset="-122"/>
                <a:ea typeface="方正姚体_GBK" pitchFamily="65" charset="-122"/>
              </a:rPr>
              <a:t>华文</a:t>
            </a:r>
            <a:r>
              <a:rPr lang="zh-CN" altLang="en-US" sz="2000" dirty="0" smtClean="0">
                <a:latin typeface="方正姚体_GBK" pitchFamily="65" charset="-122"/>
                <a:ea typeface="方正姚体_GBK" pitchFamily="65" charset="-122"/>
              </a:rPr>
              <a:t>化，在</a:t>
            </a:r>
            <a:r>
              <a:rPr lang="zh-CN" altLang="en-US" sz="2000" dirty="0" smtClean="0">
                <a:latin typeface="方正姚体_GBK" pitchFamily="65" charset="-122"/>
                <a:ea typeface="方正姚体_GBK" pitchFamily="65" charset="-122"/>
              </a:rPr>
              <a:t>求同存异的同时</a:t>
            </a:r>
            <a:r>
              <a:rPr lang="zh-CN" altLang="en-US" sz="2000" dirty="0" smtClean="0">
                <a:latin typeface="方正姚体_GBK" pitchFamily="65" charset="-122"/>
                <a:ea typeface="方正姚体_GBK" pitchFamily="65" charset="-122"/>
              </a:rPr>
              <a:t>，化</a:t>
            </a:r>
            <a:r>
              <a:rPr lang="zh-CN" altLang="en-US" sz="2000" dirty="0" smtClean="0">
                <a:latin typeface="方正姚体_GBK" pitchFamily="65" charset="-122"/>
                <a:ea typeface="方正姚体_GBK" pitchFamily="65" charset="-122"/>
              </a:rPr>
              <a:t>异为</a:t>
            </a:r>
            <a:r>
              <a:rPr lang="zh-CN" altLang="en-US" sz="2000" dirty="0" smtClean="0">
                <a:latin typeface="方正姚体_GBK" pitchFamily="65" charset="-122"/>
                <a:ea typeface="方正姚体_GBK" pitchFamily="65" charset="-122"/>
              </a:rPr>
              <a:t>同</a:t>
            </a:r>
            <a:r>
              <a:rPr lang="zh-CN" altLang="en-US" sz="2000" dirty="0" smtClean="0">
                <a:latin typeface="方正姚体_GBK" pitchFamily="65" charset="-122"/>
                <a:ea typeface="方正姚体_GBK" pitchFamily="65" charset="-122"/>
              </a:rPr>
              <a:t>。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方正姚体_GBK" pitchFamily="65" charset="-122"/>
              <a:ea typeface="方正姚体_GBK" pitchFamily="65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606774" y="2543365"/>
            <a:ext cx="2432925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方正行楷繁体" panose="03000509000000000000" pitchFamily="65" charset="-122"/>
              <a:ea typeface="方正行楷繁体" panose="03000509000000000000" pitchFamily="65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691965" y="460190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u="sng" dirty="0" smtClean="0">
                <a:latin typeface="方正姚体_GBK" pitchFamily="65" charset="-122"/>
                <a:ea typeface="方正姚体_GBK" pitchFamily="65" charset="-122"/>
              </a:rPr>
              <a:t>两岸文化交流的前景</a:t>
            </a:r>
            <a:endParaRPr lang="zh-CN" altLang="en-US" sz="2800" u="sng" dirty="0">
              <a:latin typeface="方正姚体_GBK" pitchFamily="65" charset="-122"/>
              <a:ea typeface="方正姚体_GBK" pitchFamily="65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866853" y="3681063"/>
            <a:ext cx="4801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latin typeface="方正姚体_GBK" pitchFamily="65" charset="-122"/>
                <a:ea typeface="方正姚体_GBK" pitchFamily="65" charset="-122"/>
              </a:rPr>
              <a:t>推进两岸文化产业合作</a:t>
            </a:r>
            <a:r>
              <a:rPr lang="zh-CN" altLang="en-US" sz="2000" dirty="0" smtClean="0">
                <a:latin typeface="方正姚体_GBK" pitchFamily="65" charset="-122"/>
                <a:ea typeface="方正姚体_GBK" pitchFamily="65" charset="-122"/>
              </a:rPr>
              <a:t>，实现优势互补。</a:t>
            </a:r>
            <a:endParaRPr lang="zh-CN" altLang="en-US" sz="2000" dirty="0">
              <a:latin typeface="方正姚体_GBK" pitchFamily="65" charset="-122"/>
              <a:ea typeface="方正姚体_GBK" pitchFamily="65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31308" y="5500050"/>
            <a:ext cx="5404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方正姚体_GBK" pitchFamily="65" charset="-122"/>
                <a:ea typeface="方正姚体_GBK" pitchFamily="65" charset="-122"/>
              </a:rPr>
              <a:t>推进两岸教育交流与合作，增进文化交流成效。</a:t>
            </a:r>
            <a:endParaRPr lang="zh-CN" altLang="en-US" sz="2000" dirty="0">
              <a:latin typeface="方正姚体_GBK" pitchFamily="65" charset="-122"/>
              <a:ea typeface="方正姚体_GBK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4473702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6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Texturizer/>
                    </a14:imgEffect>
                    <a14:imgEffect>
                      <a14:colorTemperature colorTemp="5591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图片 66"/>
          <p:cNvPicPr>
            <a:picLocks noChangeAspect="1"/>
          </p:cNvPicPr>
          <p:nvPr/>
        </p:nvPicPr>
        <p:blipFill>
          <a:blip r:embed="rId4" cstate="print">
            <a:grayscl/>
          </a:blip>
          <a:srcRect l="12765" b="22482"/>
          <a:stretch>
            <a:fillRect/>
          </a:stretch>
        </p:blipFill>
        <p:spPr>
          <a:xfrm rot="420837" flipH="1">
            <a:off x="6845658" y="694644"/>
            <a:ext cx="5681227" cy="6534677"/>
          </a:xfrm>
          <a:custGeom>
            <a:avLst/>
            <a:gdLst>
              <a:gd name="connsiteX0" fmla="*/ 5681227 w 5681227"/>
              <a:gd name="connsiteY0" fmla="*/ 0 h 6534677"/>
              <a:gd name="connsiteX1" fmla="*/ 717977 w 5681227"/>
              <a:gd name="connsiteY1" fmla="*/ 0 h 6534677"/>
              <a:gd name="connsiteX2" fmla="*/ 0 w 5681227"/>
              <a:gd name="connsiteY2" fmla="*/ 5835706 h 6534677"/>
              <a:gd name="connsiteX3" fmla="*/ 5681226 w 5681227"/>
              <a:gd name="connsiteY3" fmla="*/ 6534677 h 6534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1227" h="6534677">
                <a:moveTo>
                  <a:pt x="5681227" y="0"/>
                </a:moveTo>
                <a:lnTo>
                  <a:pt x="717977" y="0"/>
                </a:lnTo>
                <a:lnTo>
                  <a:pt x="0" y="5835706"/>
                </a:lnTo>
                <a:lnTo>
                  <a:pt x="5681226" y="6534677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5963" name="图片 596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652171" flipV="1">
            <a:off x="9064337" y="2863970"/>
            <a:ext cx="3160188" cy="4090596"/>
          </a:xfrm>
          <a:prstGeom prst="rect">
            <a:avLst/>
          </a:prstGeom>
        </p:spPr>
      </p:pic>
      <p:pic>
        <p:nvPicPr>
          <p:cNvPr id="5964" name="图片 596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69923"/>
            <a:ext cx="208048" cy="869944"/>
          </a:xfrm>
          <a:prstGeom prst="rect">
            <a:avLst/>
          </a:prstGeom>
        </p:spPr>
      </p:pic>
      <p:pic>
        <p:nvPicPr>
          <p:cNvPr id="5965" name="图片 596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25319" y="-45407"/>
            <a:ext cx="3561721" cy="3652536"/>
          </a:xfrm>
          <a:prstGeom prst="rect">
            <a:avLst/>
          </a:prstGeom>
        </p:spPr>
      </p:pic>
      <p:sp>
        <p:nvSpPr>
          <p:cNvPr id="5968" name="椭圆 5967"/>
          <p:cNvSpPr/>
          <p:nvPr/>
        </p:nvSpPr>
        <p:spPr>
          <a:xfrm>
            <a:off x="7939144" y="2345167"/>
            <a:ext cx="311971" cy="2689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69" name="椭圆 5968"/>
          <p:cNvSpPr/>
          <p:nvPr/>
        </p:nvSpPr>
        <p:spPr>
          <a:xfrm>
            <a:off x="9348351" y="2360671"/>
            <a:ext cx="225374" cy="178133"/>
          </a:xfrm>
          <a:custGeom>
            <a:avLst/>
            <a:gdLst>
              <a:gd name="connsiteX0" fmla="*/ 0 w 225329"/>
              <a:gd name="connsiteY0" fmla="*/ 67551 h 135102"/>
              <a:gd name="connsiteX1" fmla="*/ 112665 w 225329"/>
              <a:gd name="connsiteY1" fmla="*/ 0 h 135102"/>
              <a:gd name="connsiteX2" fmla="*/ 225330 w 225329"/>
              <a:gd name="connsiteY2" fmla="*/ 67551 h 135102"/>
              <a:gd name="connsiteX3" fmla="*/ 112665 w 225329"/>
              <a:gd name="connsiteY3" fmla="*/ 135102 h 135102"/>
              <a:gd name="connsiteX4" fmla="*/ 0 w 225329"/>
              <a:gd name="connsiteY4" fmla="*/ 67551 h 135102"/>
              <a:gd name="connsiteX0" fmla="*/ 44 w 225374"/>
              <a:gd name="connsiteY0" fmla="*/ 110582 h 178133"/>
              <a:gd name="connsiteX1" fmla="*/ 123466 w 225374"/>
              <a:gd name="connsiteY1" fmla="*/ 0 h 178133"/>
              <a:gd name="connsiteX2" fmla="*/ 225374 w 225374"/>
              <a:gd name="connsiteY2" fmla="*/ 110582 h 178133"/>
              <a:gd name="connsiteX3" fmla="*/ 112709 w 225374"/>
              <a:gd name="connsiteY3" fmla="*/ 178133 h 178133"/>
              <a:gd name="connsiteX4" fmla="*/ 44 w 225374"/>
              <a:gd name="connsiteY4" fmla="*/ 110582 h 17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74" h="178133">
                <a:moveTo>
                  <a:pt x="44" y="110582"/>
                </a:moveTo>
                <a:cubicBezTo>
                  <a:pt x="1837" y="80893"/>
                  <a:pt x="61243" y="0"/>
                  <a:pt x="123466" y="0"/>
                </a:cubicBezTo>
                <a:cubicBezTo>
                  <a:pt x="185689" y="0"/>
                  <a:pt x="225374" y="73275"/>
                  <a:pt x="225374" y="110582"/>
                </a:cubicBezTo>
                <a:cubicBezTo>
                  <a:pt x="225374" y="147889"/>
                  <a:pt x="174932" y="178133"/>
                  <a:pt x="112709" y="178133"/>
                </a:cubicBezTo>
                <a:cubicBezTo>
                  <a:pt x="50486" y="178133"/>
                  <a:pt x="-1749" y="140271"/>
                  <a:pt x="44" y="1105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0" name="椭圆 5969"/>
          <p:cNvSpPr/>
          <p:nvPr/>
        </p:nvSpPr>
        <p:spPr>
          <a:xfrm>
            <a:off x="7551867" y="3318141"/>
            <a:ext cx="64547" cy="1591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1" name="椭圆 5970"/>
          <p:cNvSpPr/>
          <p:nvPr/>
        </p:nvSpPr>
        <p:spPr>
          <a:xfrm>
            <a:off x="9660367" y="4963030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2" name="椭圆 5971"/>
          <p:cNvSpPr/>
          <p:nvPr/>
        </p:nvSpPr>
        <p:spPr>
          <a:xfrm>
            <a:off x="5475642" y="4832781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3" name="椭圆 5972"/>
          <p:cNvSpPr/>
          <p:nvPr/>
        </p:nvSpPr>
        <p:spPr>
          <a:xfrm>
            <a:off x="5787614" y="228321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4" name="椭圆 5973"/>
          <p:cNvSpPr/>
          <p:nvPr/>
        </p:nvSpPr>
        <p:spPr>
          <a:xfrm>
            <a:off x="8498541" y="1521576"/>
            <a:ext cx="112269" cy="193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5" name="椭圆 5974"/>
          <p:cNvSpPr/>
          <p:nvPr/>
        </p:nvSpPr>
        <p:spPr>
          <a:xfrm>
            <a:off x="8810513" y="374625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6" name="椭圆 5975"/>
          <p:cNvSpPr/>
          <p:nvPr/>
        </p:nvSpPr>
        <p:spPr>
          <a:xfrm>
            <a:off x="11360075" y="484353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7" name="椭圆 5976"/>
          <p:cNvSpPr/>
          <p:nvPr/>
        </p:nvSpPr>
        <p:spPr>
          <a:xfrm>
            <a:off x="9821732" y="602687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8" name="椭圆 5977"/>
          <p:cNvSpPr/>
          <p:nvPr/>
        </p:nvSpPr>
        <p:spPr>
          <a:xfrm>
            <a:off x="10143465" y="3476354"/>
            <a:ext cx="151606" cy="144329"/>
          </a:xfrm>
          <a:custGeom>
            <a:avLst/>
            <a:gdLst>
              <a:gd name="connsiteX0" fmla="*/ 0 w 161365"/>
              <a:gd name="connsiteY0" fmla="*/ 60242 h 120484"/>
              <a:gd name="connsiteX1" fmla="*/ 80683 w 161365"/>
              <a:gd name="connsiteY1" fmla="*/ 0 h 120484"/>
              <a:gd name="connsiteX2" fmla="*/ 161366 w 161365"/>
              <a:gd name="connsiteY2" fmla="*/ 60242 h 120484"/>
              <a:gd name="connsiteX3" fmla="*/ 80683 w 161365"/>
              <a:gd name="connsiteY3" fmla="*/ 120484 h 120484"/>
              <a:gd name="connsiteX4" fmla="*/ 0 w 161365"/>
              <a:gd name="connsiteY4" fmla="*/ 60242 h 120484"/>
              <a:gd name="connsiteX0" fmla="*/ 1148 w 165968"/>
              <a:gd name="connsiteY0" fmla="*/ 60242 h 141999"/>
              <a:gd name="connsiteX1" fmla="*/ 81831 w 165968"/>
              <a:gd name="connsiteY1" fmla="*/ 0 h 141999"/>
              <a:gd name="connsiteX2" fmla="*/ 162514 w 165968"/>
              <a:gd name="connsiteY2" fmla="*/ 60242 h 141999"/>
              <a:gd name="connsiteX3" fmla="*/ 135619 w 165968"/>
              <a:gd name="connsiteY3" fmla="*/ 141999 h 141999"/>
              <a:gd name="connsiteX4" fmla="*/ 1148 w 165968"/>
              <a:gd name="connsiteY4" fmla="*/ 60242 h 141999"/>
              <a:gd name="connsiteX0" fmla="*/ 997 w 151606"/>
              <a:gd name="connsiteY0" fmla="*/ 104235 h 144329"/>
              <a:gd name="connsiteX1" fmla="*/ 70923 w 151606"/>
              <a:gd name="connsiteY1" fmla="*/ 963 h 144329"/>
              <a:gd name="connsiteX2" fmla="*/ 151606 w 151606"/>
              <a:gd name="connsiteY2" fmla="*/ 61205 h 144329"/>
              <a:gd name="connsiteX3" fmla="*/ 124711 w 151606"/>
              <a:gd name="connsiteY3" fmla="*/ 142962 h 144329"/>
              <a:gd name="connsiteX4" fmla="*/ 997 w 151606"/>
              <a:gd name="connsiteY4" fmla="*/ 104235 h 14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606" h="144329">
                <a:moveTo>
                  <a:pt x="997" y="104235"/>
                </a:moveTo>
                <a:cubicBezTo>
                  <a:pt x="-7968" y="80569"/>
                  <a:pt x="45822" y="8135"/>
                  <a:pt x="70923" y="963"/>
                </a:cubicBezTo>
                <a:cubicBezTo>
                  <a:pt x="96024" y="-6209"/>
                  <a:pt x="151606" y="27934"/>
                  <a:pt x="151606" y="61205"/>
                </a:cubicBezTo>
                <a:cubicBezTo>
                  <a:pt x="151606" y="94476"/>
                  <a:pt x="149812" y="135790"/>
                  <a:pt x="124711" y="142962"/>
                </a:cubicBezTo>
                <a:cubicBezTo>
                  <a:pt x="99610" y="150134"/>
                  <a:pt x="9962" y="127901"/>
                  <a:pt x="997" y="1042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9" name="椭圆 5978"/>
          <p:cNvSpPr/>
          <p:nvPr/>
        </p:nvSpPr>
        <p:spPr>
          <a:xfrm>
            <a:off x="5066852" y="192821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0" name="椭圆 5979"/>
          <p:cNvSpPr/>
          <p:nvPr/>
        </p:nvSpPr>
        <p:spPr>
          <a:xfrm>
            <a:off x="3528509" y="311155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1" name="椭圆 5980"/>
          <p:cNvSpPr/>
          <p:nvPr/>
        </p:nvSpPr>
        <p:spPr>
          <a:xfrm>
            <a:off x="3840481" y="56199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2" name="椭圆 5981"/>
          <p:cNvSpPr/>
          <p:nvPr/>
        </p:nvSpPr>
        <p:spPr>
          <a:xfrm>
            <a:off x="2646381" y="276731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3" name="椭圆 5982"/>
          <p:cNvSpPr/>
          <p:nvPr/>
        </p:nvSpPr>
        <p:spPr>
          <a:xfrm>
            <a:off x="1108038" y="3950654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4" name="椭圆 5983"/>
          <p:cNvSpPr/>
          <p:nvPr/>
        </p:nvSpPr>
        <p:spPr>
          <a:xfrm>
            <a:off x="1420010" y="140109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5" name="椭圆 5984"/>
          <p:cNvSpPr/>
          <p:nvPr/>
        </p:nvSpPr>
        <p:spPr>
          <a:xfrm>
            <a:off x="7863840" y="541369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6" name="椭圆 5985"/>
          <p:cNvSpPr/>
          <p:nvPr/>
        </p:nvSpPr>
        <p:spPr>
          <a:xfrm>
            <a:off x="6325497" y="659703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7" name="椭圆 5986"/>
          <p:cNvSpPr/>
          <p:nvPr/>
        </p:nvSpPr>
        <p:spPr>
          <a:xfrm>
            <a:off x="6637469" y="404747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8" name="椭圆 5987"/>
          <p:cNvSpPr/>
          <p:nvPr/>
        </p:nvSpPr>
        <p:spPr>
          <a:xfrm>
            <a:off x="6992470" y="197124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9" name="椭圆 5988"/>
          <p:cNvSpPr/>
          <p:nvPr/>
        </p:nvSpPr>
        <p:spPr>
          <a:xfrm>
            <a:off x="5454082" y="3154521"/>
            <a:ext cx="182926" cy="163620"/>
          </a:xfrm>
          <a:custGeom>
            <a:avLst/>
            <a:gdLst>
              <a:gd name="connsiteX0" fmla="*/ 0 w 161365"/>
              <a:gd name="connsiteY0" fmla="*/ 60242 h 120484"/>
              <a:gd name="connsiteX1" fmla="*/ 80683 w 161365"/>
              <a:gd name="connsiteY1" fmla="*/ 0 h 120484"/>
              <a:gd name="connsiteX2" fmla="*/ 161366 w 161365"/>
              <a:gd name="connsiteY2" fmla="*/ 60242 h 120484"/>
              <a:gd name="connsiteX3" fmla="*/ 80683 w 161365"/>
              <a:gd name="connsiteY3" fmla="*/ 120484 h 120484"/>
              <a:gd name="connsiteX4" fmla="*/ 0 w 161365"/>
              <a:gd name="connsiteY4" fmla="*/ 60242 h 120484"/>
              <a:gd name="connsiteX0" fmla="*/ 0 w 182881"/>
              <a:gd name="connsiteY0" fmla="*/ 60321 h 120685"/>
              <a:gd name="connsiteX1" fmla="*/ 80683 w 182881"/>
              <a:gd name="connsiteY1" fmla="*/ 79 h 120685"/>
              <a:gd name="connsiteX2" fmla="*/ 182881 w 182881"/>
              <a:gd name="connsiteY2" fmla="*/ 71079 h 120685"/>
              <a:gd name="connsiteX3" fmla="*/ 80683 w 182881"/>
              <a:gd name="connsiteY3" fmla="*/ 120563 h 120685"/>
              <a:gd name="connsiteX4" fmla="*/ 0 w 182881"/>
              <a:gd name="connsiteY4" fmla="*/ 60321 h 120685"/>
              <a:gd name="connsiteX0" fmla="*/ 45 w 182926"/>
              <a:gd name="connsiteY0" fmla="*/ 60309 h 163620"/>
              <a:gd name="connsiteX1" fmla="*/ 80728 w 182926"/>
              <a:gd name="connsiteY1" fmla="*/ 67 h 163620"/>
              <a:gd name="connsiteX2" fmla="*/ 182926 w 182926"/>
              <a:gd name="connsiteY2" fmla="*/ 71067 h 163620"/>
              <a:gd name="connsiteX3" fmla="*/ 91485 w 182926"/>
              <a:gd name="connsiteY3" fmla="*/ 163582 h 163620"/>
              <a:gd name="connsiteX4" fmla="*/ 45 w 182926"/>
              <a:gd name="connsiteY4" fmla="*/ 60309 h 16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26" h="163620">
                <a:moveTo>
                  <a:pt x="45" y="60309"/>
                </a:moveTo>
                <a:cubicBezTo>
                  <a:pt x="-1748" y="33057"/>
                  <a:pt x="50248" y="-1726"/>
                  <a:pt x="80728" y="67"/>
                </a:cubicBezTo>
                <a:cubicBezTo>
                  <a:pt x="111208" y="1860"/>
                  <a:pt x="182926" y="37796"/>
                  <a:pt x="182926" y="71067"/>
                </a:cubicBezTo>
                <a:cubicBezTo>
                  <a:pt x="182926" y="104338"/>
                  <a:pt x="121965" y="165375"/>
                  <a:pt x="91485" y="163582"/>
                </a:cubicBezTo>
                <a:cubicBezTo>
                  <a:pt x="61005" y="161789"/>
                  <a:pt x="1838" y="87562"/>
                  <a:pt x="45" y="603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90" name="椭圆 5989"/>
          <p:cNvSpPr/>
          <p:nvPr/>
        </p:nvSpPr>
        <p:spPr>
          <a:xfrm>
            <a:off x="5766099" y="60502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06" name="椭圆 6005"/>
          <p:cNvSpPr/>
          <p:nvPr/>
        </p:nvSpPr>
        <p:spPr>
          <a:xfrm>
            <a:off x="6992470" y="4081400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026" name="图片 60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000000" flipH="1" flipV="1">
            <a:off x="1902745" y="2792058"/>
            <a:ext cx="1719909" cy="222627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646381" y="1885025"/>
            <a:ext cx="7413367" cy="3349809"/>
            <a:chOff x="2756314" y="1948458"/>
            <a:chExt cx="7413367" cy="3349809"/>
          </a:xfrm>
        </p:grpSpPr>
        <p:grpSp>
          <p:nvGrpSpPr>
            <p:cNvPr id="6020" name="组合 6019"/>
            <p:cNvGrpSpPr/>
            <p:nvPr/>
          </p:nvGrpSpPr>
          <p:grpSpPr>
            <a:xfrm rot="16200000">
              <a:off x="4788093" y="-83321"/>
              <a:ext cx="3349809" cy="7413367"/>
              <a:chOff x="7210222" y="3140035"/>
              <a:chExt cx="1770664" cy="3272488"/>
            </a:xfrm>
          </p:grpSpPr>
          <p:sp>
            <p:nvSpPr>
              <p:cNvPr id="6021" name="矩形 6020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22" name="矩形 6021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blipFill>
                <a:blip r:embed="rId7" cstate="print">
                  <a:alphaModFix amt="26000"/>
                  <a:extLst>
                    <a:ext uri="{BEBA8EAE-BF5A-486C-A8C5-ECC9F3942E4B}">
                      <a14:imgProps xmlns:a14="http://schemas.microsoft.com/office/drawing/2010/main" xmlns="">
                        <a14:imgLayer r:embed="rId3">
                          <a14:imgEffect>
                            <a14:sharpenSoften amount="50000"/>
                          </a14:imgEffect>
                          <a14:imgEffect>
                            <a14:colorTemperature colorTemp="4682"/>
                          </a14:imgEffect>
                          <a14:imgEffect>
                            <a14:saturation sat="28000"/>
                          </a14:imgEffect>
                          <a14:imgEffect>
                            <a14:brightnessContrast bright="18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012" name="组合 6011"/>
            <p:cNvGrpSpPr/>
            <p:nvPr/>
          </p:nvGrpSpPr>
          <p:grpSpPr>
            <a:xfrm>
              <a:off x="3134359" y="2827554"/>
              <a:ext cx="1520414" cy="1520414"/>
              <a:chOff x="6289903" y="1763607"/>
              <a:chExt cx="1520414" cy="1520414"/>
            </a:xfrm>
          </p:grpSpPr>
          <p:sp>
            <p:nvSpPr>
              <p:cNvPr id="5992" name="矩形 5991"/>
              <p:cNvSpPr/>
              <p:nvPr/>
            </p:nvSpPr>
            <p:spPr>
              <a:xfrm>
                <a:off x="6289903" y="1763607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994" name="直接连接符 5993"/>
              <p:cNvCxnSpPr/>
              <p:nvPr/>
            </p:nvCxnSpPr>
            <p:spPr>
              <a:xfrm>
                <a:off x="6289903" y="1763607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995" name="直接连接符 5994"/>
              <p:cNvCxnSpPr/>
              <p:nvPr/>
            </p:nvCxnSpPr>
            <p:spPr>
              <a:xfrm flipH="1">
                <a:off x="6289903" y="1763607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999" name="直接连接符 5998"/>
              <p:cNvCxnSpPr>
                <a:stCxn id="5992" idx="3"/>
                <a:endCxn id="5992" idx="1"/>
              </p:cNvCxnSpPr>
              <p:nvPr/>
            </p:nvCxnSpPr>
            <p:spPr>
              <a:xfrm flipH="1">
                <a:off x="6289903" y="2523814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02" name="直接连接符 6001"/>
              <p:cNvCxnSpPr>
                <a:stCxn id="5992" idx="0"/>
                <a:endCxn id="5992" idx="2"/>
              </p:cNvCxnSpPr>
              <p:nvPr/>
            </p:nvCxnSpPr>
            <p:spPr>
              <a:xfrm>
                <a:off x="7050110" y="1763607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6013" name="组合 6012"/>
            <p:cNvGrpSpPr/>
            <p:nvPr/>
          </p:nvGrpSpPr>
          <p:grpSpPr>
            <a:xfrm>
              <a:off x="4770967" y="2827554"/>
              <a:ext cx="1520414" cy="1520414"/>
              <a:chOff x="6289903" y="3511246"/>
              <a:chExt cx="1520414" cy="1520414"/>
            </a:xfrm>
          </p:grpSpPr>
          <p:sp>
            <p:nvSpPr>
              <p:cNvPr id="6007" name="矩形 6006"/>
              <p:cNvSpPr/>
              <p:nvPr/>
            </p:nvSpPr>
            <p:spPr>
              <a:xfrm>
                <a:off x="6289903" y="3511246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008" name="直接连接符 6007"/>
              <p:cNvCxnSpPr/>
              <p:nvPr/>
            </p:nvCxnSpPr>
            <p:spPr>
              <a:xfrm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09" name="直接连接符 6008"/>
              <p:cNvCxnSpPr/>
              <p:nvPr/>
            </p:nvCxnSpPr>
            <p:spPr>
              <a:xfrm flipH="1"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10" name="直接连接符 6009"/>
              <p:cNvCxnSpPr>
                <a:stCxn id="6007" idx="3"/>
                <a:endCxn id="6007" idx="1"/>
              </p:cNvCxnSpPr>
              <p:nvPr/>
            </p:nvCxnSpPr>
            <p:spPr>
              <a:xfrm flipH="1">
                <a:off x="6289903" y="4271453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11" name="直接连接符 6010"/>
              <p:cNvCxnSpPr>
                <a:stCxn id="6007" idx="0"/>
                <a:endCxn id="6007" idx="2"/>
              </p:cNvCxnSpPr>
              <p:nvPr/>
            </p:nvCxnSpPr>
            <p:spPr>
              <a:xfrm>
                <a:off x="7050110" y="3511246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69" name="组合 68"/>
            <p:cNvGrpSpPr/>
            <p:nvPr/>
          </p:nvGrpSpPr>
          <p:grpSpPr>
            <a:xfrm>
              <a:off x="6430433" y="2827554"/>
              <a:ext cx="1520414" cy="1520414"/>
              <a:chOff x="6289903" y="3511246"/>
              <a:chExt cx="1520414" cy="1520414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6289903" y="3511246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1" name="直接连接符 70"/>
              <p:cNvCxnSpPr/>
              <p:nvPr/>
            </p:nvCxnSpPr>
            <p:spPr>
              <a:xfrm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H="1"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>
                <a:stCxn id="70" idx="3"/>
                <a:endCxn id="70" idx="1"/>
              </p:cNvCxnSpPr>
              <p:nvPr/>
            </p:nvCxnSpPr>
            <p:spPr>
              <a:xfrm flipH="1">
                <a:off x="6289903" y="4271453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>
                <a:stCxn id="70" idx="0"/>
                <a:endCxn id="70" idx="2"/>
              </p:cNvCxnSpPr>
              <p:nvPr/>
            </p:nvCxnSpPr>
            <p:spPr>
              <a:xfrm>
                <a:off x="7050110" y="3511246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75" name="组合 74"/>
            <p:cNvGrpSpPr/>
            <p:nvPr/>
          </p:nvGrpSpPr>
          <p:grpSpPr>
            <a:xfrm>
              <a:off x="8101188" y="2827554"/>
              <a:ext cx="1520414" cy="1520414"/>
              <a:chOff x="6289903" y="3511246"/>
              <a:chExt cx="1520414" cy="1520414"/>
            </a:xfrm>
          </p:grpSpPr>
          <p:sp>
            <p:nvSpPr>
              <p:cNvPr id="76" name="矩形 75"/>
              <p:cNvSpPr/>
              <p:nvPr/>
            </p:nvSpPr>
            <p:spPr>
              <a:xfrm>
                <a:off x="6289903" y="3511246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7" name="直接连接符 76"/>
              <p:cNvCxnSpPr/>
              <p:nvPr/>
            </p:nvCxnSpPr>
            <p:spPr>
              <a:xfrm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 flipH="1"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>
                <a:stCxn id="76" idx="3"/>
                <a:endCxn id="76" idx="1"/>
              </p:cNvCxnSpPr>
              <p:nvPr/>
            </p:nvCxnSpPr>
            <p:spPr>
              <a:xfrm flipH="1">
                <a:off x="6289903" y="4271453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>
                <a:stCxn id="76" idx="0"/>
                <a:endCxn id="76" idx="2"/>
              </p:cNvCxnSpPr>
              <p:nvPr/>
            </p:nvCxnSpPr>
            <p:spPr>
              <a:xfrm>
                <a:off x="7050110" y="3511246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6015" name="文本框 6014"/>
          <p:cNvSpPr txBox="1"/>
          <p:nvPr/>
        </p:nvSpPr>
        <p:spPr>
          <a:xfrm>
            <a:off x="6384728" y="2942264"/>
            <a:ext cx="1661993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 smtClean="0">
                <a:latin typeface="方正姚体_GBK" pitchFamily="65" charset="-122"/>
                <a:ea typeface="方正姚体_GBK" pitchFamily="65" charset="-122"/>
              </a:rPr>
              <a:t>聆</a:t>
            </a:r>
            <a:endParaRPr lang="zh-CN" altLang="en-US" sz="9600" dirty="0">
              <a:latin typeface="方正姚体_GBK" pitchFamily="65" charset="-122"/>
              <a:ea typeface="方正姚体_GBK" pitchFamily="65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8010328" y="2942264"/>
            <a:ext cx="1661993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 smtClean="0">
                <a:latin typeface="方正姚体_GBK" pitchFamily="65" charset="-122"/>
                <a:ea typeface="方正姚体_GBK" pitchFamily="65" charset="-122"/>
              </a:rPr>
              <a:t>听</a:t>
            </a:r>
            <a:endParaRPr lang="zh-CN" altLang="en-US" sz="9600" dirty="0">
              <a:latin typeface="方正姚体_GBK" pitchFamily="65" charset="-122"/>
              <a:ea typeface="方正姚体_GBK" pitchFamily="65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4674393" y="2892568"/>
            <a:ext cx="1661993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方正姚体_GBK" pitchFamily="65" charset="-122"/>
                <a:ea typeface="方正姚体_GBK" pitchFamily="65" charset="-122"/>
              </a:rPr>
              <a:t>谢</a:t>
            </a:r>
          </a:p>
        </p:txBody>
      </p:sp>
      <p:sp>
        <p:nvSpPr>
          <p:cNvPr id="6014" name="文本框 6013"/>
          <p:cNvSpPr txBox="1"/>
          <p:nvPr/>
        </p:nvSpPr>
        <p:spPr>
          <a:xfrm>
            <a:off x="3045700" y="2878920"/>
            <a:ext cx="1661993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 smtClean="0">
                <a:latin typeface="方正姚体_GBK" pitchFamily="65" charset="-122"/>
                <a:ea typeface="方正姚体_GBK" pitchFamily="65" charset="-122"/>
              </a:rPr>
              <a:t>感</a:t>
            </a:r>
            <a:endParaRPr lang="zh-CN" altLang="en-US" sz="9600" dirty="0">
              <a:latin typeface="方正姚体_GBK" pitchFamily="65" charset="-122"/>
              <a:ea typeface="方正姚体_GBK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0467066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6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5" grpId="0"/>
      <p:bldP spid="81" grpId="0"/>
      <p:bldP spid="82" grpId="0"/>
      <p:bldP spid="60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26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 rot="10800000">
            <a:off x="7776610" y="0"/>
            <a:ext cx="4415390" cy="60519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294753" y="1298153"/>
            <a:ext cx="8393653" cy="4158939"/>
            <a:chOff x="7210222" y="3140035"/>
            <a:chExt cx="1770664" cy="3272488"/>
          </a:xfrm>
        </p:grpSpPr>
        <p:sp>
          <p:nvSpPr>
            <p:cNvPr id="7" name="矩形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5" cstate="print">
                <a:alphaModFix amt="26000"/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H="1" flipV="1">
            <a:off x="0" y="3231289"/>
            <a:ext cx="2801815" cy="3626711"/>
          </a:xfrm>
          <a:prstGeom prst="rect">
            <a:avLst/>
          </a:prstGeom>
        </p:spPr>
      </p:pic>
      <p:pic>
        <p:nvPicPr>
          <p:cNvPr id="14" name="图片 13" descr="timg (8)_副本_副本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52349" y="1807204"/>
            <a:ext cx="3201836" cy="32424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79175" y="2702257"/>
            <a:ext cx="5227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  <a:latin typeface="方正姚体_GBK" pitchFamily="65" charset="-122"/>
                <a:ea typeface="方正姚体_GBK" pitchFamily="65" charset="-122"/>
              </a:rPr>
              <a:t>  祝各位领导、同事</a:t>
            </a:r>
            <a:endParaRPr lang="en-US" altLang="zh-CN" sz="4000" dirty="0" smtClean="0">
              <a:solidFill>
                <a:srgbClr val="FF0000"/>
              </a:solidFill>
              <a:latin typeface="方正姚体_GBK" pitchFamily="65" charset="-122"/>
              <a:ea typeface="方正姚体_GBK" pitchFamily="65" charset="-122"/>
            </a:endParaRPr>
          </a:p>
          <a:p>
            <a:r>
              <a:rPr lang="zh-CN" altLang="en-US" sz="4000" dirty="0" smtClean="0">
                <a:solidFill>
                  <a:srgbClr val="FF0000"/>
                </a:solidFill>
                <a:latin typeface="方正姚体_GBK" pitchFamily="65" charset="-122"/>
                <a:ea typeface="方正姚体_GBK" pitchFamily="65" charset="-122"/>
              </a:rPr>
              <a:t>狗年大吉、旺事如意！</a:t>
            </a:r>
            <a:endParaRPr lang="zh-CN" altLang="en-US" sz="4000" dirty="0">
              <a:solidFill>
                <a:srgbClr val="FF0000"/>
              </a:solidFill>
              <a:latin typeface="方正姚体_GBK" pitchFamily="65" charset="-122"/>
              <a:ea typeface="方正姚体_GBK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1741742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26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 rot="5810512">
            <a:off x="398476" y="-760105"/>
            <a:ext cx="4415390" cy="60519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086777" y="881984"/>
            <a:ext cx="8393653" cy="4158939"/>
            <a:chOff x="7210222" y="3140035"/>
            <a:chExt cx="1770664" cy="3272488"/>
          </a:xfrm>
        </p:grpSpPr>
        <p:sp>
          <p:nvSpPr>
            <p:cNvPr id="7" name="矩形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5" cstate="print">
                <a:alphaModFix amt="26000"/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 flipV="1">
            <a:off x="6585261" y="3643737"/>
            <a:ext cx="2801815" cy="36267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88860" y="1992573"/>
            <a:ext cx="68784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方正姚体_GBK" pitchFamily="65" charset="-122"/>
                <a:ea typeface="方正姚体_GBK" pitchFamily="65" charset="-122"/>
              </a:rPr>
              <a:t>谭家健教</a:t>
            </a:r>
            <a:r>
              <a:rPr lang="zh-CN" altLang="en-US" sz="2400" dirty="0" smtClean="0">
                <a:latin typeface="方正姚体_GBK" pitchFamily="65" charset="-122"/>
                <a:ea typeface="方正姚体_GBK" pitchFamily="65" charset="-122"/>
              </a:rPr>
              <a:t>授，</a:t>
            </a:r>
            <a:r>
              <a:rPr lang="en-US" altLang="zh-CN" sz="2400" dirty="0" smtClean="0">
                <a:latin typeface="方正姚体_GBK" pitchFamily="65" charset="-122"/>
                <a:ea typeface="方正姚体_GBK" pitchFamily="65" charset="-122"/>
              </a:rPr>
              <a:t>1936</a:t>
            </a:r>
            <a:r>
              <a:rPr lang="zh-CN" altLang="en-US" sz="2400" dirty="0" smtClean="0">
                <a:latin typeface="方正姚体_GBK" pitchFamily="65" charset="-122"/>
                <a:ea typeface="方正姚体_GBK" pitchFamily="65" charset="-122"/>
              </a:rPr>
              <a:t>年出生于湖南衡阳，</a:t>
            </a:r>
            <a:r>
              <a:rPr lang="en-US" altLang="zh-CN" sz="2400" dirty="0" smtClean="0">
                <a:latin typeface="方正姚体_GBK" pitchFamily="65" charset="-122"/>
                <a:ea typeface="方正姚体_GBK" pitchFamily="65" charset="-122"/>
              </a:rPr>
              <a:t>1955</a:t>
            </a:r>
            <a:r>
              <a:rPr lang="zh-CN" altLang="en-US" sz="2400" dirty="0" smtClean="0">
                <a:latin typeface="方正姚体_GBK" pitchFamily="65" charset="-122"/>
                <a:ea typeface="方正姚体_GBK" pitchFamily="65" charset="-122"/>
              </a:rPr>
              <a:t>年考入北京大学中文系，</a:t>
            </a:r>
            <a:r>
              <a:rPr lang="en-US" altLang="zh-CN" sz="2400" dirty="0" smtClean="0">
                <a:latin typeface="方正姚体_GBK" pitchFamily="65" charset="-122"/>
                <a:ea typeface="方正姚体_GBK" pitchFamily="65" charset="-122"/>
              </a:rPr>
              <a:t>1960</a:t>
            </a:r>
            <a:r>
              <a:rPr lang="zh-CN" altLang="en-US" sz="2400" dirty="0" smtClean="0">
                <a:latin typeface="方正姚体_GBK" pitchFamily="65" charset="-122"/>
                <a:ea typeface="方正姚体_GBK" pitchFamily="65" charset="-122"/>
              </a:rPr>
              <a:t>年毕</a:t>
            </a:r>
            <a:r>
              <a:rPr lang="zh-CN" altLang="en-US" sz="2400" dirty="0" smtClean="0">
                <a:latin typeface="方正姚体_GBK" pitchFamily="65" charset="-122"/>
                <a:ea typeface="方正姚体_GBK" pitchFamily="65" charset="-122"/>
              </a:rPr>
              <a:t>业后到</a:t>
            </a:r>
            <a:r>
              <a:rPr lang="zh-CN" altLang="en-US" sz="2400" dirty="0" smtClean="0">
                <a:latin typeface="方正姚体_GBK" pitchFamily="65" charset="-122"/>
                <a:ea typeface="方正姚体_GBK" pitchFamily="65" charset="-122"/>
              </a:rPr>
              <a:t>中国社会科学院工</a:t>
            </a:r>
            <a:r>
              <a:rPr lang="zh-CN" altLang="en-US" sz="2400" dirty="0" smtClean="0">
                <a:latin typeface="方正姚体_GBK" pitchFamily="65" charset="-122"/>
                <a:ea typeface="方正姚体_GBK" pitchFamily="65" charset="-122"/>
              </a:rPr>
              <a:t>作，古</a:t>
            </a:r>
            <a:r>
              <a:rPr lang="zh-CN" altLang="en-US" sz="2400" dirty="0" smtClean="0">
                <a:latin typeface="方正姚体_GBK" pitchFamily="65" charset="-122"/>
                <a:ea typeface="方正姚体_GBK" pitchFamily="65" charset="-122"/>
              </a:rPr>
              <a:t>典散文</a:t>
            </a:r>
            <a:r>
              <a:rPr lang="zh-CN" altLang="en-US" sz="2400" dirty="0" smtClean="0">
                <a:latin typeface="方正姚体_GBK" pitchFamily="65" charset="-122"/>
                <a:ea typeface="方正姚体_GBK" pitchFamily="65" charset="-122"/>
              </a:rPr>
              <a:t>为其主</a:t>
            </a:r>
            <a:r>
              <a:rPr lang="zh-CN" altLang="en-US" sz="2400" dirty="0" smtClean="0">
                <a:latin typeface="方正姚体_GBK" pitchFamily="65" charset="-122"/>
                <a:ea typeface="方正姚体_GBK" pitchFamily="65" charset="-122"/>
              </a:rPr>
              <a:t>要研究方向</a:t>
            </a:r>
            <a:r>
              <a:rPr lang="zh-CN" altLang="en-US" sz="2400" dirty="0" smtClean="0">
                <a:latin typeface="方正姚体_GBK" pitchFamily="65" charset="-122"/>
                <a:ea typeface="方正姚体_GBK" pitchFamily="65" charset="-122"/>
              </a:rPr>
              <a:t>。历</a:t>
            </a:r>
            <a:r>
              <a:rPr lang="zh-CN" altLang="en-US" sz="2400" dirty="0" smtClean="0">
                <a:latin typeface="方正姚体_GBK" pitchFamily="65" charset="-122"/>
                <a:ea typeface="方正姚体_GBK" pitchFamily="65" charset="-122"/>
              </a:rPr>
              <a:t>任中国社会科学院文学研究所助理研究员、副研究员、研究员，同时兼任中国社会科学院研究生院导师、教授</a:t>
            </a:r>
            <a:r>
              <a:rPr lang="zh-CN" altLang="en-US" sz="2400" dirty="0" smtClean="0">
                <a:latin typeface="方正姚体_GBK" pitchFamily="65" charset="-122"/>
                <a:ea typeface="方正姚体_GBK" pitchFamily="65" charset="-122"/>
              </a:rPr>
              <a:t>。上世纪九十年代起，兼任新加坡、马来西亚多所大学客座教授。</a:t>
            </a:r>
            <a:endParaRPr lang="zh-CN" altLang="en-US" sz="2400" dirty="0">
              <a:latin typeface="方正姚体_GBK" pitchFamily="65" charset="-122"/>
              <a:ea typeface="方正姚体_GBK" pitchFamily="65" charset="-122"/>
            </a:endParaRPr>
          </a:p>
        </p:txBody>
      </p:sp>
      <p:pic>
        <p:nvPicPr>
          <p:cNvPr id="2050" name="Picture 2" descr="D:\360安全浏览器下载\u=3144880285,3901705240&amp;fm=27&amp;gp=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2606" y="3172252"/>
            <a:ext cx="2094695" cy="2696286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462818" y="1255594"/>
            <a:ext cx="3507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方正姚体_GBK" pitchFamily="65" charset="-122"/>
                <a:ea typeface="方正姚体_GBK" pitchFamily="65" charset="-122"/>
              </a:rPr>
              <a:t>          </a:t>
            </a:r>
            <a:r>
              <a:rPr lang="zh-CN" altLang="en-US" sz="2800" u="sng" dirty="0" smtClean="0">
                <a:latin typeface="方正姚体_GBK" pitchFamily="65" charset="-122"/>
                <a:ea typeface="方正姚体_GBK" pitchFamily="65" charset="-122"/>
              </a:rPr>
              <a:t>作者简介</a:t>
            </a:r>
            <a:endParaRPr lang="zh-CN" altLang="en-US" sz="2800" u="sng" dirty="0">
              <a:latin typeface="方正姚体_GBK" pitchFamily="65" charset="-122"/>
              <a:ea typeface="方正姚体_GBK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96492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26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8" name="图片 947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 rot="5400000">
            <a:off x="62749" y="-86198"/>
            <a:ext cx="6870233" cy="704262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642339" y="0"/>
            <a:ext cx="5896708" cy="6857999"/>
            <a:chOff x="7210222" y="3140035"/>
            <a:chExt cx="1770664" cy="3272488"/>
          </a:xfrm>
        </p:grpSpPr>
        <p:sp>
          <p:nvSpPr>
            <p:cNvPr id="6" name="矩形 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5" cstate="print">
                <a:alphaModFix amt="26000"/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9390185" y="3231289"/>
            <a:ext cx="2801815" cy="362671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472752" y="565426"/>
            <a:ext cx="4435523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姚体_GBK" pitchFamily="65" charset="-122"/>
                <a:ea typeface="方正姚体_GBK" pitchFamily="65" charset="-122"/>
              </a:rPr>
              <a:t>《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姚体_GBK" pitchFamily="65" charset="-122"/>
                <a:ea typeface="方正姚体_GBK" pitchFamily="65" charset="-122"/>
              </a:rPr>
              <a:t>中国文化史概要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姚体_GBK" pitchFamily="65" charset="-122"/>
                <a:ea typeface="方正姚体_GBK" pitchFamily="65" charset="-122"/>
              </a:rPr>
              <a:t>》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姚体_GBK" pitchFamily="65" charset="-122"/>
                <a:ea typeface="方正姚体_GBK" pitchFamily="65" charset="-122"/>
              </a:rPr>
              <a:t>简介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方正姚体_GBK" pitchFamily="65" charset="-122"/>
              <a:ea typeface="方正姚体_GBK" pitchFamily="65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5407269" y="1065200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D:\360安全浏览器下载\10920eHRe6v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04429" y="4940490"/>
            <a:ext cx="1244675" cy="15558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3076" name="Picture 4" descr="D:\360安全浏览器下载\ooYBAFbdEJWAYFBVAAA8N5MNvJI840_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11738" y="4967785"/>
            <a:ext cx="1088526" cy="15218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5199797" y="1665028"/>
            <a:ext cx="481765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本书以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纵横交错的构架和明白晓畅的语言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，概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括介绍了中国古代的典章制度、哲学宗教、文学艺术乃至园林、图书、衣食住行等，既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是大众了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解中国古代文化知识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的入门之作，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也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是专家学者研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究中国文化源流的必备参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考，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具有知识的普及性和较高的学术价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值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。</a:t>
            </a:r>
            <a:endParaRPr lang="en-US" altLang="zh-CN" dirty="0" smtClean="0">
              <a:latin typeface="方正姚体_GBK" pitchFamily="65" charset="-122"/>
              <a:ea typeface="方正姚体_GBK" pitchFamily="65" charset="-122"/>
            </a:endParaRPr>
          </a:p>
          <a:p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本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书于</a:t>
            </a:r>
            <a:r>
              <a:rPr lang="en-US" altLang="zh-CN" dirty="0" smtClean="0">
                <a:latin typeface="方正姚体_GBK" pitchFamily="65" charset="-122"/>
                <a:ea typeface="方正姚体_GBK" pitchFamily="65" charset="-122"/>
              </a:rPr>
              <a:t>1988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年出版，</a:t>
            </a:r>
            <a:r>
              <a:rPr lang="en-US" altLang="zh-CN" dirty="0" smtClean="0">
                <a:latin typeface="方正姚体_GBK" pitchFamily="65" charset="-122"/>
                <a:ea typeface="方正姚体_GBK" pitchFamily="65" charset="-122"/>
              </a:rPr>
              <a:t> 1989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年台湾即翻印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。</a:t>
            </a:r>
            <a:r>
              <a:rPr lang="en-US" altLang="zh-CN" dirty="0" smtClean="0">
                <a:latin typeface="方正姚体_GBK" pitchFamily="65" charset="-122"/>
                <a:ea typeface="方正姚体_GBK" pitchFamily="65" charset="-122"/>
              </a:rPr>
              <a:t>1995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年增订，</a:t>
            </a:r>
            <a:r>
              <a:rPr lang="en-US" altLang="zh-CN" dirty="0" smtClean="0">
                <a:latin typeface="方正姚体_GBK" pitchFamily="65" charset="-122"/>
                <a:ea typeface="方正姚体_GBK" pitchFamily="65" charset="-122"/>
              </a:rPr>
              <a:t>2009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年再次增订。本次推荐的版本保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留了初版内容的基本框架和编排体例，增补了古代称谓、民间文学等知识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，使全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书内容更加丰富。</a:t>
            </a:r>
          </a:p>
          <a:p>
            <a:endParaRPr lang="zh-CN" altLang="en-US" dirty="0" smtClean="0">
              <a:latin typeface="方正姚体_GBK" pitchFamily="65" charset="-122"/>
              <a:ea typeface="方正姚体_GBK" pitchFamily="65" charset="-122"/>
            </a:endParaRPr>
          </a:p>
          <a:p>
            <a:endParaRPr lang="zh-CN" altLang="en-US" dirty="0"/>
          </a:p>
        </p:txBody>
      </p:sp>
      <p:pic>
        <p:nvPicPr>
          <p:cNvPr id="27" name="图片 26" descr="ooYBAFbkCHOAJfzkAAAutPXWEdM966_n (1)_副本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98494" y="4995080"/>
            <a:ext cx="998418" cy="150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868400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68983" y="846480"/>
            <a:ext cx="208048" cy="86994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766194" y="846478"/>
            <a:ext cx="208048" cy="869944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3" cstate="print">
            <a:grayscl/>
          </a:blip>
          <a:srcRect l="756"/>
          <a:stretch>
            <a:fillRect/>
          </a:stretch>
        </p:blipFill>
        <p:spPr>
          <a:xfrm rot="11600511" flipH="1" flipV="1">
            <a:off x="-694239" y="-59101"/>
            <a:ext cx="4933559" cy="6434701"/>
          </a:xfrm>
          <a:custGeom>
            <a:avLst/>
            <a:gdLst>
              <a:gd name="connsiteX0" fmla="*/ 0 w 4933559"/>
              <a:gd name="connsiteY0" fmla="*/ 556523 h 6434701"/>
              <a:gd name="connsiteX1" fmla="*/ 2346599 w 4933559"/>
              <a:gd name="connsiteY1" fmla="*/ 0 h 6434701"/>
              <a:gd name="connsiteX2" fmla="*/ 4779454 w 4933559"/>
              <a:gd name="connsiteY2" fmla="*/ 0 h 6434701"/>
              <a:gd name="connsiteX3" fmla="*/ 4933559 w 4933559"/>
              <a:gd name="connsiteY3" fmla="*/ 649788 h 6434701"/>
              <a:gd name="connsiteX4" fmla="*/ 4933559 w 4933559"/>
              <a:gd name="connsiteY4" fmla="*/ 6434701 h 6434701"/>
              <a:gd name="connsiteX5" fmla="*/ 1394077 w 4933559"/>
              <a:gd name="connsiteY5" fmla="*/ 6434701 h 643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3559" h="6434701">
                <a:moveTo>
                  <a:pt x="0" y="556523"/>
                </a:moveTo>
                <a:lnTo>
                  <a:pt x="2346599" y="0"/>
                </a:lnTo>
                <a:lnTo>
                  <a:pt x="4779454" y="0"/>
                </a:lnTo>
                <a:lnTo>
                  <a:pt x="4933559" y="649788"/>
                </a:lnTo>
                <a:lnTo>
                  <a:pt x="4933559" y="6434701"/>
                </a:lnTo>
                <a:lnTo>
                  <a:pt x="1394077" y="6434701"/>
                </a:ln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4" name="组合 23"/>
          <p:cNvGrpSpPr/>
          <p:nvPr/>
        </p:nvGrpSpPr>
        <p:grpSpPr>
          <a:xfrm>
            <a:off x="1477178" y="2194969"/>
            <a:ext cx="811790" cy="4158939"/>
            <a:chOff x="7210222" y="3140035"/>
            <a:chExt cx="1770664" cy="3272488"/>
          </a:xfrm>
        </p:grpSpPr>
        <p:sp>
          <p:nvSpPr>
            <p:cNvPr id="22" name="矩形 21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4" cstate="print">
                <a:alphaModFix amt="26000"/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artisticTexturizer/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37"/>
          <p:cNvGrpSpPr/>
          <p:nvPr/>
        </p:nvGrpSpPr>
        <p:grpSpPr>
          <a:xfrm>
            <a:off x="3189347" y="2181321"/>
            <a:ext cx="811790" cy="4158939"/>
            <a:chOff x="7210222" y="3140035"/>
            <a:chExt cx="1770664" cy="3272488"/>
          </a:xfrm>
        </p:grpSpPr>
        <p:sp>
          <p:nvSpPr>
            <p:cNvPr id="39" name="矩形 38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4" cstate="print">
                <a:alphaModFix amt="26000"/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artisticTexturizer/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40"/>
          <p:cNvGrpSpPr/>
          <p:nvPr/>
        </p:nvGrpSpPr>
        <p:grpSpPr>
          <a:xfrm>
            <a:off x="4740571" y="2194333"/>
            <a:ext cx="811790" cy="4158939"/>
            <a:chOff x="7210222" y="3140035"/>
            <a:chExt cx="1770664" cy="3272488"/>
          </a:xfrm>
        </p:grpSpPr>
        <p:sp>
          <p:nvSpPr>
            <p:cNvPr id="42" name="矩形 41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4" cstate="print">
                <a:alphaModFix amt="26000"/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artisticTexturizer/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43"/>
          <p:cNvGrpSpPr/>
          <p:nvPr/>
        </p:nvGrpSpPr>
        <p:grpSpPr>
          <a:xfrm>
            <a:off x="6325054" y="2222265"/>
            <a:ext cx="811790" cy="4158939"/>
            <a:chOff x="7210222" y="3140035"/>
            <a:chExt cx="1770664" cy="3272488"/>
          </a:xfrm>
        </p:grpSpPr>
        <p:sp>
          <p:nvSpPr>
            <p:cNvPr id="45" name="矩形 44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4" cstate="print">
                <a:alphaModFix amt="26000"/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artisticTexturizer/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46"/>
          <p:cNvGrpSpPr/>
          <p:nvPr/>
        </p:nvGrpSpPr>
        <p:grpSpPr>
          <a:xfrm>
            <a:off x="7845626" y="2235912"/>
            <a:ext cx="811790" cy="4158939"/>
            <a:chOff x="7210222" y="3140035"/>
            <a:chExt cx="1770664" cy="3272488"/>
          </a:xfrm>
        </p:grpSpPr>
        <p:sp>
          <p:nvSpPr>
            <p:cNvPr id="48" name="矩形 4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4" cstate="print">
                <a:alphaModFix amt="26000"/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artisticTexturizer/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1581845" y="2661313"/>
            <a:ext cx="615553" cy="34119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姚体_GBK" pitchFamily="65" charset="-122"/>
                <a:ea typeface="方正姚体_GBK" pitchFamily="65" charset="-122"/>
              </a:rPr>
              <a:t>独具特色的语言文字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方正姚体_GBK" pitchFamily="65" charset="-122"/>
              <a:ea typeface="方正姚体_GBK" pitchFamily="65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311787" y="2634018"/>
            <a:ext cx="615553" cy="35757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姚体_GBK" pitchFamily="65" charset="-122"/>
                <a:ea typeface="方正姚体_GBK" pitchFamily="65" charset="-122"/>
              </a:rPr>
              <a:t>浩如烟海的文化典籍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方正姚体_GBK" pitchFamily="65" charset="-122"/>
              <a:ea typeface="方正姚体_GBK" pitchFamily="65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881804" y="2626763"/>
            <a:ext cx="615553" cy="34874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姚体_GBK" pitchFamily="65" charset="-122"/>
                <a:ea typeface="方正姚体_GBK" pitchFamily="65" charset="-122"/>
              </a:rPr>
              <a:t>精彩纷呈的文学艺术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方正姚体_GBK" pitchFamily="65" charset="-122"/>
              <a:ea typeface="方正姚体_GBK" pitchFamily="65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451997" y="2620370"/>
            <a:ext cx="615553" cy="35074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姚体_GBK" pitchFamily="65" charset="-122"/>
                <a:ea typeface="方正姚体_GBK" pitchFamily="65" charset="-122"/>
              </a:rPr>
              <a:t>充满智慧的哲学宗教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方正姚体_GBK" pitchFamily="65" charset="-122"/>
              <a:ea typeface="方正姚体_GBK" pitchFamily="65" charset="-122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10299077" y="4407772"/>
            <a:ext cx="1892923" cy="2450228"/>
          </a:xfrm>
          <a:prstGeom prst="rect">
            <a:avLst/>
          </a:prstGeom>
        </p:spPr>
      </p:pic>
      <p:grpSp>
        <p:nvGrpSpPr>
          <p:cNvPr id="41" name="组合 46"/>
          <p:cNvGrpSpPr/>
          <p:nvPr/>
        </p:nvGrpSpPr>
        <p:grpSpPr>
          <a:xfrm>
            <a:off x="9431041" y="2197244"/>
            <a:ext cx="811790" cy="4158939"/>
            <a:chOff x="7210222" y="3140035"/>
            <a:chExt cx="1770664" cy="3272488"/>
          </a:xfrm>
        </p:grpSpPr>
        <p:sp>
          <p:nvSpPr>
            <p:cNvPr id="44" name="矩形 43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4" cstate="print">
                <a:alphaModFix amt="26000"/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artisticTexturizer/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文本框 52"/>
          <p:cNvSpPr txBox="1"/>
          <p:nvPr/>
        </p:nvSpPr>
        <p:spPr>
          <a:xfrm>
            <a:off x="7969172" y="2620370"/>
            <a:ext cx="615553" cy="35620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姚体_GBK" pitchFamily="65" charset="-122"/>
                <a:ea typeface="方正姚体_GBK" pitchFamily="65" charset="-122"/>
              </a:rPr>
              <a:t>完备深刻的道德伦理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方正姚体_GBK" pitchFamily="65" charset="-122"/>
              <a:ea typeface="方正姚体_GBK" pitchFamily="65" charset="-122"/>
            </a:endParaRPr>
          </a:p>
        </p:txBody>
      </p:sp>
      <p:sp>
        <p:nvSpPr>
          <p:cNvPr id="58" name="文本框 52"/>
          <p:cNvSpPr txBox="1"/>
          <p:nvPr/>
        </p:nvSpPr>
        <p:spPr>
          <a:xfrm>
            <a:off x="9536391" y="2620371"/>
            <a:ext cx="615553" cy="34392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姚体_GBK" pitchFamily="65" charset="-122"/>
                <a:ea typeface="方正姚体_GBK" pitchFamily="65" charset="-122"/>
              </a:rPr>
              <a:t>惠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姚体_GBK" pitchFamily="65" charset="-122"/>
                <a:ea typeface="方正姚体_GBK" pitchFamily="65" charset="-122"/>
              </a:rPr>
              <a:t>及世界的科技工艺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方正姚体_GBK" pitchFamily="65" charset="-122"/>
              <a:ea typeface="方正姚体_GBK" pitchFamily="65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30555" y="1064525"/>
            <a:ext cx="4121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方正姚体_GBK" pitchFamily="65" charset="-122"/>
                <a:ea typeface="方正姚体_GBK" pitchFamily="65" charset="-122"/>
              </a:rPr>
              <a:t> </a:t>
            </a:r>
            <a:r>
              <a:rPr lang="zh-CN" altLang="en-US" sz="3200" u="sng" dirty="0" smtClean="0">
                <a:latin typeface="方正姚体_GBK" pitchFamily="65" charset="-122"/>
                <a:ea typeface="方正姚体_GBK" pitchFamily="65" charset="-122"/>
              </a:rPr>
              <a:t>中国文化的基本内容</a:t>
            </a:r>
            <a:endParaRPr lang="zh-CN" altLang="en-US" sz="3200" u="sng" dirty="0">
              <a:latin typeface="方正姚体_GBK" pitchFamily="65" charset="-122"/>
              <a:ea typeface="方正姚体_GBK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360557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7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26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2853673" y="504968"/>
            <a:ext cx="3249895" cy="5526993"/>
            <a:chOff x="7210222" y="3140035"/>
            <a:chExt cx="1770664" cy="3272488"/>
          </a:xfrm>
        </p:grpSpPr>
        <p:sp>
          <p:nvSpPr>
            <p:cNvPr id="26" name="矩形 2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4" cstate="print">
                <a:alphaModFix amt="26000"/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grayscl/>
          </a:blip>
          <a:stretch>
            <a:fillRect/>
          </a:stretch>
        </p:blipFill>
        <p:spPr>
          <a:xfrm rot="10800000" flipV="1">
            <a:off x="7834710" y="1217856"/>
            <a:ext cx="4357290" cy="56401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0" y="3189688"/>
            <a:ext cx="1875692" cy="242792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80963" y="1267253"/>
            <a:ext cx="2929" cy="40690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36579" y="1337481"/>
            <a:ext cx="615553" cy="41352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>
                <a:latin typeface="方正姚体_GBK" pitchFamily="65" charset="-122"/>
                <a:ea typeface="方正姚体_GBK" pitchFamily="65" charset="-122"/>
              </a:rPr>
              <a:t>中国文化典型的五个特点</a:t>
            </a:r>
            <a:endParaRPr lang="zh-CN" altLang="en-US" sz="2800" dirty="0">
              <a:latin typeface="方正姚体_GBK" pitchFamily="65" charset="-122"/>
              <a:ea typeface="方正姚体_GBK" pitchFamily="65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797792" y="823511"/>
            <a:ext cx="5745707" cy="1349612"/>
            <a:chOff x="1319796" y="209362"/>
            <a:chExt cx="5269732" cy="1349612"/>
          </a:xfrm>
        </p:grpSpPr>
        <p:sp>
          <p:nvSpPr>
            <p:cNvPr id="21" name="文本框 14"/>
            <p:cNvSpPr txBox="1"/>
            <p:nvPr/>
          </p:nvSpPr>
          <p:spPr>
            <a:xfrm>
              <a:off x="1319796" y="209362"/>
              <a:ext cx="5269732" cy="132343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姚体_GBK" pitchFamily="65" charset="-122"/>
                  <a:ea typeface="方正姚体_GBK" pitchFamily="65" charset="-122"/>
                </a:rPr>
                <a:t> </a:t>
              </a:r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姚体_GBK" pitchFamily="65" charset="-122"/>
                  <a:ea typeface="方正姚体_GBK" pitchFamily="65" charset="-122"/>
                </a:rPr>
                <a:t>  </a:t>
              </a:r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姚体_GBK" pitchFamily="65" charset="-122"/>
                  <a:ea typeface="方正姚体_GBK" pitchFamily="65" charset="-122"/>
                </a:rPr>
                <a:t>汉字的书写、阅读和思维</a:t>
              </a:r>
              <a:endPara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姚体_GBK" pitchFamily="65" charset="-122"/>
                <a:ea typeface="方正姚体_GBK" pitchFamily="65" charset="-122"/>
              </a:endParaRPr>
            </a:p>
            <a:p>
              <a:endPara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姚体_GBK" pitchFamily="65" charset="-122"/>
                <a:ea typeface="方正姚体_GBK" pitchFamily="65" charset="-122"/>
              </a:endParaRPr>
            </a:p>
            <a:p>
              <a:endPara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姚体_GBK" pitchFamily="65" charset="-122"/>
                <a:ea typeface="方正姚体_GBK" pitchFamily="65" charset="-122"/>
              </a:endParaRPr>
            </a:p>
            <a:p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姚体_GBK" pitchFamily="65" charset="-122"/>
                <a:ea typeface="方正姚体_GBK" pitchFamily="65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407415" y="1251197"/>
              <a:ext cx="184731" cy="307777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704617" y="491319"/>
            <a:ext cx="3449318" cy="5461028"/>
            <a:chOff x="7210222" y="3140035"/>
            <a:chExt cx="1770664" cy="3272488"/>
          </a:xfrm>
        </p:grpSpPr>
        <p:sp>
          <p:nvSpPr>
            <p:cNvPr id="29" name="矩形 28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4" cstate="print">
                <a:alphaModFix amt="26000"/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矩形 30"/>
          <p:cNvSpPr/>
          <p:nvPr/>
        </p:nvSpPr>
        <p:spPr>
          <a:xfrm>
            <a:off x="7706435" y="838284"/>
            <a:ext cx="12601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姚体_GBK" pitchFamily="65" charset="-122"/>
                <a:ea typeface="方正姚体_GBK" pitchFamily="65" charset="-122"/>
              </a:rPr>
              <a:t>家国观念</a:t>
            </a:r>
            <a:endParaRPr lang="zh-CN" altLang="en-US" sz="2000" b="1" dirty="0"/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3092436" y="1289412"/>
            <a:ext cx="28269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6902435" y="1264391"/>
            <a:ext cx="28269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070747" y="1528549"/>
            <a:ext cx="31389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  所有以象形为基础的文字</a:t>
            </a:r>
            <a:endParaRPr lang="en-US" altLang="zh-CN" dirty="0" smtClean="0">
              <a:latin typeface="方正姚体_GBK" pitchFamily="65" charset="-122"/>
              <a:ea typeface="方正姚体_GBK" pitchFamily="65" charset="-122"/>
            </a:endParaRPr>
          </a:p>
          <a:p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基本都在生活中消失，只有汉字仍然和它最初的象形性、原始性保持着联系。</a:t>
            </a:r>
            <a:endParaRPr lang="en-US" altLang="zh-CN" dirty="0" smtClean="0">
              <a:latin typeface="方正姚体_GBK" pitchFamily="65" charset="-122"/>
              <a:ea typeface="方正姚体_GBK" pitchFamily="65" charset="-122"/>
            </a:endParaRPr>
          </a:p>
          <a:p>
            <a:r>
              <a:rPr lang="en-US" altLang="zh-CN" dirty="0" smtClean="0">
                <a:latin typeface="方正姚体_GBK" pitchFamily="65" charset="-122"/>
                <a:ea typeface="方正姚体_GBK" pitchFamily="65" charset="-122"/>
              </a:rPr>
              <a:t>  </a:t>
            </a:r>
          </a:p>
          <a:p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  汉字的历史始终没有中断过，</a:t>
            </a:r>
            <a:endParaRPr lang="en-US" altLang="zh-CN" dirty="0" smtClean="0">
              <a:latin typeface="方正姚体_GBK" pitchFamily="65" charset="-122"/>
              <a:ea typeface="方正姚体_GBK" pitchFamily="65" charset="-122"/>
            </a:endParaRPr>
          </a:p>
          <a:p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对我们的阅读、书写和思维始终产生着巨大的影响，甚至影响到东亚地区，形成了“汉字文化圈”。</a:t>
            </a:r>
            <a:endParaRPr lang="zh-CN" altLang="en-US" dirty="0">
              <a:latin typeface="方正姚体_GBK" pitchFamily="65" charset="-122"/>
              <a:ea typeface="方正姚体_GBK" pitchFamily="65" charset="-122"/>
            </a:endParaRPr>
          </a:p>
        </p:txBody>
      </p:sp>
      <p:pic>
        <p:nvPicPr>
          <p:cNvPr id="5122" name="Picture 2" descr="C:\Users\Administrator\Desktop\B62D3EB9E8CA7B6B9B419DD9F396D1D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85782" y="4749421"/>
            <a:ext cx="950383" cy="893360"/>
          </a:xfrm>
          <a:prstGeom prst="rect">
            <a:avLst/>
          </a:prstGeom>
          <a:noFill/>
        </p:spPr>
      </p:pic>
      <p:pic>
        <p:nvPicPr>
          <p:cNvPr id="36" name="图片 35" descr="DE8399DDAD9F95C804CCCA3731C3706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94830" y="4748569"/>
            <a:ext cx="918038" cy="86066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867099" y="1503527"/>
            <a:ext cx="31389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  在中国，家庭、家族</a:t>
            </a:r>
            <a:r>
              <a:rPr lang="en-US" altLang="zh-CN" dirty="0" smtClean="0">
                <a:latin typeface="方正姚体_GBK" pitchFamily="65" charset="-122"/>
                <a:ea typeface="方正姚体_GBK" pitchFamily="65" charset="-122"/>
              </a:rPr>
              <a:t> 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、国家是一个相互关联的完整的体系。西方的“国”没有“家”的涵义，而中国偏偏有“家国”和“国家”，因为在中国人的观念里，国就是放大的家，家就是缩小的国，通过上下有序、内外有别的原则来使其关系稳固，并在此基础上形成了儒家学说。</a:t>
            </a:r>
            <a:endParaRPr lang="en-US" altLang="zh-CN" dirty="0" smtClean="0">
              <a:latin typeface="方正姚体_GBK" pitchFamily="65" charset="-122"/>
              <a:ea typeface="方正姚体_GBK" pitchFamily="65" charset="-122"/>
            </a:endParaRPr>
          </a:p>
          <a:p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  </a:t>
            </a:r>
            <a:endParaRPr lang="zh-CN" altLang="en-US" dirty="0">
              <a:latin typeface="方正姚体_GBK" pitchFamily="65" charset="-122"/>
              <a:ea typeface="方正姚体_GBK" pitchFamily="65" charset="-122"/>
            </a:endParaRPr>
          </a:p>
        </p:txBody>
      </p:sp>
      <p:pic>
        <p:nvPicPr>
          <p:cNvPr id="39" name="图片 38" descr="timg (2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98647" y="4576455"/>
            <a:ext cx="2745853" cy="112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241754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26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 rot="11852788" flipH="1" flipV="1">
            <a:off x="3899268" y="-821296"/>
            <a:ext cx="6217748" cy="8048346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5" name="组合 4"/>
          <p:cNvGrpSpPr/>
          <p:nvPr/>
        </p:nvGrpSpPr>
        <p:grpSpPr>
          <a:xfrm>
            <a:off x="574499" y="879230"/>
            <a:ext cx="3249895" cy="5357447"/>
            <a:chOff x="7210222" y="3140035"/>
            <a:chExt cx="1770664" cy="3272488"/>
          </a:xfrm>
        </p:grpSpPr>
        <p:sp>
          <p:nvSpPr>
            <p:cNvPr id="6" name="矩形 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5" cstate="print">
                <a:alphaModFix amt="26000"/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407945" y="879230"/>
            <a:ext cx="3249895" cy="5357447"/>
            <a:chOff x="7210222" y="3140035"/>
            <a:chExt cx="1770664" cy="3272488"/>
          </a:xfrm>
        </p:grpSpPr>
        <p:sp>
          <p:nvSpPr>
            <p:cNvPr id="9" name="矩形 8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5" cstate="print">
                <a:alphaModFix amt="26000"/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227744" y="892878"/>
            <a:ext cx="3249895" cy="5357447"/>
            <a:chOff x="7210222" y="3140035"/>
            <a:chExt cx="1770664" cy="3272488"/>
          </a:xfrm>
        </p:grpSpPr>
        <p:sp>
          <p:nvSpPr>
            <p:cNvPr id="12" name="矩形 11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5" cstate="print">
                <a:alphaModFix amt="26000"/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print"/>
          <a:srcRect l="-856" t="45442" r="73283" b="11830"/>
          <a:stretch/>
        </p:blipFill>
        <p:spPr>
          <a:xfrm>
            <a:off x="176552" y="0"/>
            <a:ext cx="1239315" cy="1969477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72955" y="1124120"/>
            <a:ext cx="3712191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姚体_GBK" pitchFamily="65" charset="-122"/>
                <a:ea typeface="方正姚体_GBK" pitchFamily="65" charset="-122"/>
              </a:rPr>
              <a:t>“三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姚体_GBK" pitchFamily="65" charset="-122"/>
                <a:ea typeface="方正姚体_GBK" pitchFamily="65" charset="-122"/>
              </a:rPr>
              <a:t>教合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姚体_GBK" pitchFamily="65" charset="-122"/>
                <a:ea typeface="方正姚体_GBK" pitchFamily="65" charset="-122"/>
              </a:rPr>
              <a:t>一”的信仰世界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方正姚体_GBK" pitchFamily="65" charset="-122"/>
              <a:ea typeface="方正姚体_GBK" pitchFamily="65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758669" y="1616957"/>
            <a:ext cx="28269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4646531" y="1603311"/>
            <a:ext cx="28269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23331" y="1897039"/>
            <a:ext cx="29479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“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以佛治心，以道治身，以儒治世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”。千百年来，儒释道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三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家虽各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自发展，各有传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承，但又互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为融合渗透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、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相互辉映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，携手统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贯着学术与文化的命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脉。芸芸众生也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都在这种文化氛围中修身立人，做着出世入世的事业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。</a:t>
            </a:r>
            <a:endParaRPr lang="zh-CN" altLang="en-US" dirty="0" smtClean="0">
              <a:latin typeface="方正姚体_GBK" pitchFamily="65" charset="-122"/>
              <a:ea typeface="方正姚体_GBK" pitchFamily="65" charset="-122"/>
            </a:endParaRPr>
          </a:p>
          <a:p>
            <a:pPr latinLnBrk="1"/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　　</a:t>
            </a:r>
            <a:endParaRPr lang="zh-CN" altLang="en-US" dirty="0">
              <a:latin typeface="方正姚体_GBK" pitchFamily="65" charset="-122"/>
              <a:ea typeface="方正姚体_GBK" pitchFamily="65" charset="-122"/>
            </a:endParaRPr>
          </a:p>
        </p:txBody>
      </p:sp>
      <p:pic>
        <p:nvPicPr>
          <p:cNvPr id="33" name="图片 32" descr="6-160202132JC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26391" y="4380931"/>
            <a:ext cx="1644653" cy="1759779"/>
          </a:xfrm>
          <a:prstGeom prst="rect">
            <a:avLst/>
          </a:prstGeom>
        </p:spPr>
      </p:pic>
      <p:sp>
        <p:nvSpPr>
          <p:cNvPr id="34" name="文本框 18"/>
          <p:cNvSpPr txBox="1"/>
          <p:nvPr/>
        </p:nvSpPr>
        <p:spPr>
          <a:xfrm>
            <a:off x="4192137" y="1119117"/>
            <a:ext cx="3712191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姚体_GBK" pitchFamily="65" charset="-122"/>
                <a:ea typeface="方正姚体_GBK" pitchFamily="65" charset="-122"/>
              </a:rPr>
              <a:t>阴阳五行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方正姚体_GBK" pitchFamily="65" charset="-122"/>
              <a:ea typeface="方正姚体_GBK" pitchFamily="65" charset="-122"/>
            </a:endParaRPr>
          </a:p>
        </p:txBody>
      </p:sp>
      <p:pic>
        <p:nvPicPr>
          <p:cNvPr id="35" name="图片 34" descr="7c1ed21b0ef41bd51389d0655bda81cb38db3d4c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72501" y="4445616"/>
            <a:ext cx="1725391" cy="165967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694830" y="1883391"/>
            <a:ext cx="2743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阴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阳，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指一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切事物中都具有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的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两种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既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互相对立又互相联系的力量；五行即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由木火土金水五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种基本物质的运行和变化所构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成。阴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阳与五行，两者互为辅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成。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阴阳五行是中国古典哲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学的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核心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，构成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了中国传统思维的框架。</a:t>
            </a:r>
          </a:p>
          <a:p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 cstate="print"/>
          <a:srcRect l="43742" t="43053" r="-2121" b="32531"/>
          <a:stretch/>
        </p:blipFill>
        <p:spPr>
          <a:xfrm rot="16200000">
            <a:off x="10317366" y="4983367"/>
            <a:ext cx="2623849" cy="1125416"/>
          </a:xfrm>
          <a:prstGeom prst="rect">
            <a:avLst/>
          </a:prstGeom>
        </p:spPr>
      </p:pic>
      <p:sp>
        <p:nvSpPr>
          <p:cNvPr id="38" name="文本框 18"/>
          <p:cNvSpPr txBox="1"/>
          <p:nvPr/>
        </p:nvSpPr>
        <p:spPr>
          <a:xfrm>
            <a:off x="8043080" y="1121392"/>
            <a:ext cx="3712191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姚体_GBK" pitchFamily="65" charset="-122"/>
                <a:ea typeface="方正姚体_GBK" pitchFamily="65" charset="-122"/>
              </a:rPr>
              <a:t>天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姚体_GBK" pitchFamily="65" charset="-122"/>
                <a:ea typeface="方正姚体_GBK" pitchFamily="65" charset="-122"/>
              </a:rPr>
              <a:t>下观念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方正姚体_GBK" pitchFamily="65" charset="-122"/>
              <a:ea typeface="方正姚体_GBK" pitchFamily="65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 flipH="1">
            <a:off x="8442883" y="1605586"/>
            <a:ext cx="28269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420669" y="2115403"/>
            <a:ext cx="29888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 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 “洛者，天之中也”</a:t>
            </a:r>
            <a:r>
              <a:rPr lang="en-US" altLang="zh-CN" dirty="0" smtClean="0">
                <a:latin typeface="方正姚体_GBK" pitchFamily="65" charset="-122"/>
                <a:ea typeface="方正姚体_GBK" pitchFamily="65" charset="-122"/>
              </a:rPr>
              <a:t>——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中国人很早就形成了华夷观念，并在此基础上形成了“天下观念”，即以中国为中心想象世界。</a:t>
            </a:r>
            <a:endParaRPr lang="zh-CN" altLang="en-US" dirty="0">
              <a:latin typeface="方正姚体_GBK" pitchFamily="65" charset="-122"/>
              <a:ea typeface="方正姚体_GBK" pitchFamily="65" charset="-122"/>
            </a:endParaRPr>
          </a:p>
        </p:txBody>
      </p:sp>
      <p:pic>
        <p:nvPicPr>
          <p:cNvPr id="41" name="图片 40" descr="天下总舆图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742077" y="4304713"/>
            <a:ext cx="2360673" cy="172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8512693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4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26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61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64508" y="2598903"/>
            <a:ext cx="3423909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姚体_GBK" pitchFamily="65" charset="-122"/>
                <a:ea typeface="方正姚体_GBK" pitchFamily="65" charset="-122"/>
              </a:rPr>
              <a:t>      延  伸  阅  读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方正姚体_GBK" pitchFamily="65" charset="-122"/>
              <a:ea typeface="方正姚体_GBK" pitchFamily="65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356373" y="3207224"/>
            <a:ext cx="3724307" cy="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41" name="图片 74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 flipV="1">
            <a:off x="442625" y="3408562"/>
            <a:ext cx="3006812" cy="3892062"/>
          </a:xfrm>
          <a:prstGeom prst="rect">
            <a:avLst/>
          </a:prstGeom>
        </p:spPr>
      </p:pic>
      <p:sp>
        <p:nvSpPr>
          <p:cNvPr id="18" name="自由: 形状 17"/>
          <p:cNvSpPr/>
          <p:nvPr/>
        </p:nvSpPr>
        <p:spPr>
          <a:xfrm>
            <a:off x="4383253" y="0"/>
            <a:ext cx="7808747" cy="6858000"/>
          </a:xfrm>
          <a:custGeom>
            <a:avLst/>
            <a:gdLst>
              <a:gd name="connsiteX0" fmla="*/ 1358039 w 7808747"/>
              <a:gd name="connsiteY0" fmla="*/ 0 h 6858000"/>
              <a:gd name="connsiteX1" fmla="*/ 7808747 w 7808747"/>
              <a:gd name="connsiteY1" fmla="*/ 0 h 6858000"/>
              <a:gd name="connsiteX2" fmla="*/ 7808747 w 7808747"/>
              <a:gd name="connsiteY2" fmla="*/ 6858000 h 6858000"/>
              <a:gd name="connsiteX3" fmla="*/ 1427661 w 7808747"/>
              <a:gd name="connsiteY3" fmla="*/ 6858000 h 6858000"/>
              <a:gd name="connsiteX4" fmla="*/ 1278500 w 7808747"/>
              <a:gd name="connsiteY4" fmla="*/ 6701551 h 6858000"/>
              <a:gd name="connsiteX5" fmla="*/ 0 w 7808747"/>
              <a:gd name="connsiteY5" fmla="*/ 3392488 h 6858000"/>
              <a:gd name="connsiteX6" fmla="*/ 1278500 w 7808747"/>
              <a:gd name="connsiteY6" fmla="*/ 834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8747" h="6858000">
                <a:moveTo>
                  <a:pt x="1358039" y="0"/>
                </a:moveTo>
                <a:lnTo>
                  <a:pt x="7808747" y="0"/>
                </a:lnTo>
                <a:lnTo>
                  <a:pt x="7808747" y="6858000"/>
                </a:lnTo>
                <a:lnTo>
                  <a:pt x="1427661" y="6858000"/>
                </a:lnTo>
                <a:lnTo>
                  <a:pt x="1278500" y="6701551"/>
                </a:lnTo>
                <a:cubicBezTo>
                  <a:pt x="484146" y="5827567"/>
                  <a:pt x="0" y="4666567"/>
                  <a:pt x="0" y="3392488"/>
                </a:cubicBezTo>
                <a:cubicBezTo>
                  <a:pt x="0" y="2118410"/>
                  <a:pt x="484146" y="957410"/>
                  <a:pt x="1278500" y="83426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artisticTexturizer/>
                      </a14:imgEffect>
                      <a14:imgEffect>
                        <a14:sharpenSoften amount="-100000"/>
                      </a14:imgEffect>
                      <a14:imgEffect>
                        <a14:colorTemperature colorTemp="5300"/>
                      </a14:imgEffect>
                      <a14:imgEffect>
                        <a14:saturation sat="0"/>
                      </a14:imgEffect>
                      <a14:imgEffect>
                        <a14:brightnessContrast bright="18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3683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4993638" y="829300"/>
            <a:ext cx="421860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姚体_GBK" pitchFamily="65" charset="-122"/>
                <a:ea typeface="方正姚体_GBK" pitchFamily="65" charset="-122"/>
              </a:rPr>
              <a:t>《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姚体_GBK" pitchFamily="65" charset="-122"/>
                <a:ea typeface="方正姚体_GBK" pitchFamily="65" charset="-122"/>
              </a:rPr>
              <a:t>中国文化史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姚体_GBK" pitchFamily="65" charset="-122"/>
                <a:ea typeface="方正姚体_GBK" pitchFamily="65" charset="-122"/>
              </a:rPr>
              <a:t>》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姚体_GBK" pitchFamily="65" charset="-122"/>
                <a:ea typeface="方正姚体_GBK" pitchFamily="65" charset="-122"/>
              </a:rPr>
              <a:t>（柳诒徵）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方正姚体_GBK" pitchFamily="65" charset="-122"/>
              <a:ea typeface="方正姚体_GBK" pitchFamily="65" charset="-122"/>
            </a:endParaRPr>
          </a:p>
        </p:txBody>
      </p:sp>
      <p:sp>
        <p:nvSpPr>
          <p:cNvPr id="21" name="文本框 8"/>
          <p:cNvSpPr txBox="1"/>
          <p:nvPr/>
        </p:nvSpPr>
        <p:spPr>
          <a:xfrm>
            <a:off x="4954970" y="3847729"/>
            <a:ext cx="421860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姚体_GBK" pitchFamily="65" charset="-122"/>
                <a:ea typeface="方正姚体_GBK" pitchFamily="65" charset="-122"/>
              </a:rPr>
              <a:t>《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姚体_GBK" pitchFamily="65" charset="-122"/>
                <a:ea typeface="方正姚体_GBK" pitchFamily="65" charset="-122"/>
              </a:rPr>
              <a:t>中国文化史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姚体_GBK" pitchFamily="65" charset="-122"/>
                <a:ea typeface="方正姚体_GBK" pitchFamily="65" charset="-122"/>
              </a:rPr>
              <a:t>》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姚体_GBK" pitchFamily="65" charset="-122"/>
                <a:ea typeface="方正姚体_GBK" pitchFamily="65" charset="-122"/>
              </a:rPr>
              <a:t>（吕思勉）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方正姚体_GBK" pitchFamily="65" charset="-122"/>
              <a:ea typeface="方正姚体_GBK" pitchFamily="65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254388" y="4476465"/>
            <a:ext cx="5854889" cy="1733265"/>
            <a:chOff x="7210222" y="3140035"/>
            <a:chExt cx="1770664" cy="3272488"/>
          </a:xfrm>
        </p:grpSpPr>
        <p:sp>
          <p:nvSpPr>
            <p:cNvPr id="24" name="矩形 23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6" cstate="print">
                <a:alphaModFix amt="26000"/>
                <a:extLst>
                  <a:ext uri="{BEBA8EAE-BF5A-486C-A8C5-ECC9F3942E4B}">
                    <a14:imgProps xmlns:a14="http://schemas.microsoft.com/office/drawing/2010/main" xmlns="">
                      <a14:imgLayer r:embed="rId7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矩形 25"/>
          <p:cNvSpPr/>
          <p:nvPr/>
        </p:nvSpPr>
        <p:spPr>
          <a:xfrm>
            <a:off x="5761630" y="1680950"/>
            <a:ext cx="5854889" cy="1308172"/>
          </a:xfrm>
          <a:prstGeom prst="rect">
            <a:avLst/>
          </a:prstGeom>
          <a:blipFill>
            <a:blip r:embed="rId6" cstate="print">
              <a:alphaModFix amt="26000"/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5591"/>
                      </a14:imgEffect>
                      <a14:imgEffect>
                        <a14:saturation sat="28000"/>
                      </a14:imgEffect>
                      <a14:imgEffect>
                        <a14:brightnessContrast bright="18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283958" y="1501254"/>
            <a:ext cx="5854889" cy="2115402"/>
            <a:chOff x="7210222" y="3140035"/>
            <a:chExt cx="1770664" cy="3272488"/>
          </a:xfrm>
        </p:grpSpPr>
        <p:sp>
          <p:nvSpPr>
            <p:cNvPr id="28" name="矩形 2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6" cstate="print">
                <a:alphaModFix amt="26000"/>
                <a:extLst>
                  <a:ext uri="{BEBA8EAE-BF5A-486C-A8C5-ECC9F3942E4B}">
                    <a14:imgProps xmlns:a14="http://schemas.microsoft.com/office/drawing/2010/main" xmlns="">
                      <a14:imgLayer r:embed="rId7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098" name="Picture 2" descr="D:\360安全浏览器下载\timg (6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69671" y="4271748"/>
            <a:ext cx="1544824" cy="2076901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5377218" y="4476466"/>
            <a:ext cx="51861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本书原是史学大家吕思勉先生的大学讲义，内容科学严谨、广博独到，且观点条理清晰，行文通俗易懂、人人能读，深受学界好评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，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是为一部极富启发性的中国文化指南之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书，随历经半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个多世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纪，但在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同类题材领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域仍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然是学术性与通俗性生动结合的典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范。</a:t>
            </a:r>
            <a:endParaRPr lang="zh-CN" altLang="en-US" dirty="0">
              <a:latin typeface="方正姚体_GBK" pitchFamily="65" charset="-122"/>
              <a:ea typeface="方正姚体_GBK" pitchFamily="65" charset="-122"/>
            </a:endParaRPr>
          </a:p>
        </p:txBody>
      </p:sp>
      <p:pic>
        <p:nvPicPr>
          <p:cNvPr id="31" name="图片 30" descr="tim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385627" y="1473959"/>
            <a:ext cx="1622358" cy="218364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404514" y="1596788"/>
            <a:ext cx="5008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国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学大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师柳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诒徵先生的代表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作之一，创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稿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于上世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纪二十年代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，历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二十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余年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琢磨、推敲、充实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方成。全书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资料详赡，含括极广，举凡典章政治、教育文艺、社会风俗，以至经济生活、物产建筑、图画雕刻之类，皆广搜列举，力求使读者明了中国历史之真相及其文化之得失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。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此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书确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立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了后世文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化史写作的基本框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架</a:t>
            </a:r>
            <a:r>
              <a:rPr lang="zh-CN" altLang="en-US" dirty="0" smtClean="0">
                <a:latin typeface="方正姚体_GBK" pitchFamily="65" charset="-122"/>
                <a:ea typeface="方正姚体_GBK" pitchFamily="65" charset="-122"/>
              </a:rPr>
              <a:t>。</a:t>
            </a:r>
            <a:endParaRPr lang="zh-CN" altLang="en-US" dirty="0">
              <a:latin typeface="方正姚体_GBK" pitchFamily="65" charset="-122"/>
              <a:ea typeface="方正姚体_GBK" pitchFamily="65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10" cstate="print">
            <a:grayscl/>
          </a:blip>
          <a:srcRect l="43742" t="13987" r="32523" b="39979"/>
          <a:stretch/>
        </p:blipFill>
        <p:spPr>
          <a:xfrm rot="580465">
            <a:off x="11184516" y="-131754"/>
            <a:ext cx="1066800" cy="212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7503728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26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9" name="图片 948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 rot="5400000">
            <a:off x="818260" y="-818260"/>
            <a:ext cx="4415390" cy="6051910"/>
          </a:xfrm>
          <a:prstGeom prst="rect">
            <a:avLst/>
          </a:prstGeom>
        </p:spPr>
      </p:pic>
      <p:pic>
        <p:nvPicPr>
          <p:cNvPr id="950" name="图片 94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73" t="9439" r="57200" b="61367"/>
          <a:stretch/>
        </p:blipFill>
        <p:spPr>
          <a:xfrm>
            <a:off x="949570" y="1531513"/>
            <a:ext cx="2782888" cy="2731477"/>
          </a:xfrm>
          <a:prstGeom prst="ellipse">
            <a:avLst/>
          </a:prstGeom>
        </p:spPr>
      </p:pic>
      <p:pic>
        <p:nvPicPr>
          <p:cNvPr id="951" name="图片 95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69" t="9679" r="9750" b="61368"/>
          <a:stretch/>
        </p:blipFill>
        <p:spPr>
          <a:xfrm>
            <a:off x="4466492" y="1542779"/>
            <a:ext cx="2743200" cy="2708946"/>
          </a:xfrm>
          <a:prstGeom prst="ellipse">
            <a:avLst/>
          </a:prstGeom>
        </p:spPr>
      </p:pic>
      <p:pic>
        <p:nvPicPr>
          <p:cNvPr id="952" name="图片 95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01" t="59421" r="57518" b="11626"/>
          <a:stretch/>
        </p:blipFill>
        <p:spPr>
          <a:xfrm>
            <a:off x="8100646" y="1542779"/>
            <a:ext cx="2743200" cy="2708946"/>
          </a:xfrm>
          <a:prstGeom prst="ellipse">
            <a:avLst/>
          </a:prstGeom>
        </p:spPr>
      </p:pic>
      <p:sp>
        <p:nvSpPr>
          <p:cNvPr id="953" name="文本框 952"/>
          <p:cNvSpPr txBox="1"/>
          <p:nvPr/>
        </p:nvSpPr>
        <p:spPr>
          <a:xfrm>
            <a:off x="2811439" y="4696285"/>
            <a:ext cx="6987653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姚体_GBK" pitchFamily="65" charset="-122"/>
                <a:ea typeface="方正姚体_GBK" pitchFamily="65" charset="-122"/>
              </a:rPr>
              <a:t>中华文化在对台交流工作中的作用何在？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方正姚体_GBK" pitchFamily="65" charset="-122"/>
              <a:ea typeface="方正姚体_GBK" pitchFamily="65" charset="-122"/>
            </a:endParaRPr>
          </a:p>
        </p:txBody>
      </p:sp>
      <p:cxnSp>
        <p:nvCxnSpPr>
          <p:cNvPr id="955" name="直接连接符 954"/>
          <p:cNvCxnSpPr/>
          <p:nvPr/>
        </p:nvCxnSpPr>
        <p:spPr>
          <a:xfrm flipH="1">
            <a:off x="2947916" y="5186149"/>
            <a:ext cx="603231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/>
          <a:srcRect l="43742" t="13987" r="32523" b="39979"/>
          <a:stretch/>
        </p:blipFill>
        <p:spPr>
          <a:xfrm>
            <a:off x="11125200" y="4736123"/>
            <a:ext cx="1066800" cy="212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1877919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26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Texturizer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996531" y="1298153"/>
            <a:ext cx="8393653" cy="4158939"/>
            <a:chOff x="7210222" y="3140035"/>
            <a:chExt cx="1770664" cy="3272488"/>
          </a:xfrm>
        </p:grpSpPr>
        <p:sp>
          <p:nvSpPr>
            <p:cNvPr id="7" name="矩形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5" cstate="print">
                <a:alphaModFix amt="26000"/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brightnessContrast bright="18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 flipH="1" flipV="1">
            <a:off x="8203046" y="3643737"/>
            <a:ext cx="2801815" cy="36267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14651" y="1583140"/>
            <a:ext cx="79293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方正姚体_GBK" pitchFamily="65" charset="-122"/>
                <a:ea typeface="方正姚体_GBK" pitchFamily="65" charset="-122"/>
              </a:rPr>
              <a:t>    经</a:t>
            </a:r>
            <a:r>
              <a:rPr lang="zh-CN" altLang="en-US" sz="2000" dirty="0" smtClean="0">
                <a:latin typeface="方正姚体_GBK" pitchFamily="65" charset="-122"/>
                <a:ea typeface="方正姚体_GBK" pitchFamily="65" charset="-122"/>
              </a:rPr>
              <a:t>贸交</a:t>
            </a:r>
            <a:r>
              <a:rPr lang="zh-CN" altLang="en-US" sz="2000" dirty="0" smtClean="0">
                <a:latin typeface="方正姚体_GBK" pitchFamily="65" charset="-122"/>
                <a:ea typeface="方正姚体_GBK" pitchFamily="65" charset="-122"/>
              </a:rPr>
              <a:t>流和</a:t>
            </a:r>
            <a:r>
              <a:rPr lang="zh-CN" altLang="en-US" sz="2000" dirty="0" smtClean="0">
                <a:latin typeface="方正姚体_GBK" pitchFamily="65" charset="-122"/>
                <a:ea typeface="方正姚体_GBK" pitchFamily="65" charset="-122"/>
              </a:rPr>
              <a:t>文化交</a:t>
            </a:r>
            <a:r>
              <a:rPr lang="zh-CN" altLang="en-US" sz="2000" dirty="0" smtClean="0">
                <a:latin typeface="方正姚体_GBK" pitchFamily="65" charset="-122"/>
                <a:ea typeface="方正姚体_GBK" pitchFamily="65" charset="-122"/>
              </a:rPr>
              <a:t>流都是两岸交</a:t>
            </a:r>
            <a:r>
              <a:rPr lang="zh-CN" altLang="en-US" sz="2000" dirty="0" smtClean="0">
                <a:latin typeface="方正姚体_GBK" pitchFamily="65" charset="-122"/>
                <a:ea typeface="方正姚体_GBK" pitchFamily="65" charset="-122"/>
              </a:rPr>
              <a:t>流与合作不可或缺的组成部分，</a:t>
            </a:r>
            <a:r>
              <a:rPr lang="zh-CN" altLang="en-US" sz="2000" dirty="0" smtClean="0">
                <a:latin typeface="方正姚体_GBK" pitchFamily="65" charset="-122"/>
                <a:ea typeface="方正姚体_GBK" pitchFamily="65" charset="-122"/>
              </a:rPr>
              <a:t>经贸交流可</a:t>
            </a:r>
            <a:r>
              <a:rPr lang="zh-CN" altLang="en-US" sz="2000" dirty="0" smtClean="0">
                <a:latin typeface="方正姚体_GBK" pitchFamily="65" charset="-122"/>
                <a:ea typeface="方正姚体_GBK" pitchFamily="65" charset="-122"/>
              </a:rPr>
              <a:t>以让两岸手拉手，文化交流可以让两岸心连心</a:t>
            </a:r>
            <a:r>
              <a:rPr lang="zh-CN" altLang="en-US" sz="2000" dirty="0" smtClean="0">
                <a:latin typeface="方正姚体_GBK" pitchFamily="65" charset="-122"/>
                <a:ea typeface="方正姚体_GBK" pitchFamily="65" charset="-122"/>
              </a:rPr>
              <a:t>。</a:t>
            </a:r>
            <a:endParaRPr lang="en-US" altLang="zh-CN" sz="2000" dirty="0" smtClean="0">
              <a:latin typeface="方正姚体_GBK" pitchFamily="65" charset="-122"/>
              <a:ea typeface="方正姚体_GBK" pitchFamily="65" charset="-122"/>
            </a:endParaRPr>
          </a:p>
          <a:p>
            <a:r>
              <a:rPr lang="zh-CN" altLang="en-US" sz="2000" dirty="0" smtClean="0">
                <a:latin typeface="方正姚体_GBK" pitchFamily="65" charset="-122"/>
                <a:ea typeface="方正姚体_GBK" pitchFamily="65" charset="-122"/>
              </a:rPr>
              <a:t>    中</a:t>
            </a:r>
            <a:r>
              <a:rPr lang="zh-CN" altLang="en-US" sz="2000" dirty="0" smtClean="0">
                <a:latin typeface="方正姚体_GBK" pitchFamily="65" charset="-122"/>
                <a:ea typeface="方正姚体_GBK" pitchFamily="65" charset="-122"/>
              </a:rPr>
              <a:t>华文化源远流长、博大精深、灿烂辉煌，是中华民族的血脉，是两岸同胞的精神纽带和共同财富。因此，共同传承和弘扬中华文化，是两岸文化交流合作的主线</a:t>
            </a:r>
            <a:r>
              <a:rPr lang="zh-CN" altLang="en-US" sz="2000" dirty="0" smtClean="0">
                <a:latin typeface="方正姚体_GBK" pitchFamily="65" charset="-122"/>
                <a:ea typeface="方正姚体_GBK" pitchFamily="65" charset="-122"/>
              </a:rPr>
              <a:t>。</a:t>
            </a:r>
            <a:endParaRPr lang="en-US" altLang="zh-CN" sz="2000" dirty="0" smtClean="0">
              <a:latin typeface="方正姚体_GBK" pitchFamily="65" charset="-122"/>
              <a:ea typeface="方正姚体_GBK" pitchFamily="65" charset="-122"/>
            </a:endParaRPr>
          </a:p>
          <a:p>
            <a:r>
              <a:rPr lang="en-US" altLang="zh-CN" sz="2000" dirty="0" smtClean="0">
                <a:latin typeface="方正姚体_GBK" pitchFamily="65" charset="-122"/>
                <a:ea typeface="方正姚体_GBK" pitchFamily="65" charset="-122"/>
              </a:rPr>
              <a:t>    </a:t>
            </a:r>
            <a:r>
              <a:rPr lang="zh-CN" altLang="en-US" sz="2000" dirty="0" smtClean="0">
                <a:latin typeface="方正姚体_GBK" pitchFamily="65" charset="-122"/>
                <a:ea typeface="方正姚体_GBK" pitchFamily="65" charset="-122"/>
              </a:rPr>
              <a:t>通过两岸的</a:t>
            </a:r>
            <a:r>
              <a:rPr lang="zh-CN" altLang="en-US" sz="2000" dirty="0" smtClean="0">
                <a:latin typeface="方正姚体_GBK" pitchFamily="65" charset="-122"/>
                <a:ea typeface="方正姚体_GBK" pitchFamily="65" charset="-122"/>
              </a:rPr>
              <a:t>文化交流，可以加强两岸民众的了解和相互理解</a:t>
            </a:r>
            <a:r>
              <a:rPr lang="zh-CN" altLang="en-US" sz="2000" dirty="0" smtClean="0">
                <a:latin typeface="方正姚体_GBK" pitchFamily="65" charset="-122"/>
                <a:ea typeface="方正姚体_GBK" pitchFamily="65" charset="-122"/>
              </a:rPr>
              <a:t>，同</a:t>
            </a:r>
            <a:r>
              <a:rPr lang="zh-CN" altLang="en-US" sz="2000" dirty="0" smtClean="0">
                <a:latin typeface="方正姚体_GBK" pitchFamily="65" charset="-122"/>
                <a:ea typeface="方正姚体_GBK" pitchFamily="65" charset="-122"/>
              </a:rPr>
              <a:t>时增进台湾民众对中华文化的认同</a:t>
            </a:r>
            <a:r>
              <a:rPr lang="zh-CN" altLang="en-US" sz="2000" dirty="0" smtClean="0">
                <a:latin typeface="方正姚体_GBK" pitchFamily="65" charset="-122"/>
                <a:ea typeface="方正姚体_GBK" pitchFamily="65" charset="-122"/>
              </a:rPr>
              <a:t>，</a:t>
            </a:r>
            <a:r>
              <a:rPr lang="zh-CN" altLang="en-US" sz="2000" dirty="0" smtClean="0">
                <a:latin typeface="方正姚体_GBK" pitchFamily="65" charset="-122"/>
                <a:ea typeface="方正姚体_GBK" pitchFamily="65" charset="-122"/>
              </a:rPr>
              <a:t>增进两岸民众的文化向心力和文化凝聚力</a:t>
            </a:r>
            <a:r>
              <a:rPr lang="zh-CN" altLang="en-US" sz="2000" dirty="0" smtClean="0">
                <a:latin typeface="方正姚体_GBK" pitchFamily="65" charset="-122"/>
                <a:ea typeface="方正姚体_GBK" pitchFamily="65" charset="-122"/>
              </a:rPr>
              <a:t>。</a:t>
            </a:r>
            <a:r>
              <a:rPr lang="zh-CN" altLang="en-US" sz="2000" dirty="0" smtClean="0">
                <a:latin typeface="方正姚体_GBK" pitchFamily="65" charset="-122"/>
                <a:ea typeface="方正姚体_GBK" pitchFamily="65" charset="-122"/>
              </a:rPr>
              <a:t> </a:t>
            </a:r>
            <a:endParaRPr lang="en-US" altLang="zh-CN" sz="2000" dirty="0" smtClean="0">
              <a:latin typeface="方正姚体_GBK" pitchFamily="65" charset="-122"/>
              <a:ea typeface="方正姚体_GBK" pitchFamily="65" charset="-122"/>
            </a:endParaRPr>
          </a:p>
          <a:p>
            <a:r>
              <a:rPr lang="zh-CN" altLang="en-US" sz="2000" dirty="0" smtClean="0">
                <a:latin typeface="方正姚体_GBK" pitchFamily="65" charset="-122"/>
                <a:ea typeface="方正姚体_GBK" pitchFamily="65" charset="-122"/>
              </a:rPr>
              <a:t>    通</a:t>
            </a:r>
            <a:r>
              <a:rPr lang="zh-CN" altLang="en-US" sz="2000" dirty="0" smtClean="0">
                <a:latin typeface="方正姚体_GBK" pitchFamily="65" charset="-122"/>
                <a:ea typeface="方正姚体_GBK" pitchFamily="65" charset="-122"/>
              </a:rPr>
              <a:t>过两岸的文化交流，</a:t>
            </a:r>
            <a:r>
              <a:rPr lang="zh-CN" altLang="en-US" sz="2000" dirty="0" smtClean="0">
                <a:latin typeface="方正姚体_GBK" pitchFamily="65" charset="-122"/>
                <a:ea typeface="方正姚体_GBK" pitchFamily="65" charset="-122"/>
              </a:rPr>
              <a:t>可以扩大两</a:t>
            </a:r>
            <a:r>
              <a:rPr lang="zh-CN" altLang="en-US" sz="2000" dirty="0" smtClean="0">
                <a:latin typeface="方正姚体_GBK" pitchFamily="65" charset="-122"/>
                <a:ea typeface="方正姚体_GBK" pitchFamily="65" charset="-122"/>
              </a:rPr>
              <a:t>岸交流的内容和基础，同时能够促进两岸经济合作和繁荣，巩固两岸经贸交流的成果，消除两岸经贸交流“物质化”、“功利化”倾向。 </a:t>
            </a:r>
            <a:endParaRPr lang="en-US" altLang="zh-CN" sz="2000" dirty="0" smtClean="0">
              <a:latin typeface="方正姚体_GBK" pitchFamily="65" charset="-122"/>
              <a:ea typeface="方正姚体_GBK" pitchFamily="65" charset="-122"/>
            </a:endParaRPr>
          </a:p>
          <a:p>
            <a:endParaRPr lang="en-US" altLang="zh-CN" sz="2000" dirty="0" smtClean="0">
              <a:latin typeface="方正姚体_GBK" pitchFamily="65" charset="-122"/>
              <a:ea typeface="方正姚体_GBK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8602447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1517</Words>
  <Application>Microsoft Office PowerPoint</Application>
  <PresentationFormat>自定义</PresentationFormat>
  <Paragraphs>53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等线</vt:lpstr>
      <vt:lpstr>方正姚体_GBK</vt:lpstr>
      <vt:lpstr>方正古隶简体</vt:lpstr>
      <vt:lpstr>方正行楷繁体</vt:lpstr>
      <vt:lpstr>等线 Light</vt:lpstr>
      <vt:lpstr>Calibri</vt:lpstr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Administrator</cp:lastModifiedBy>
  <cp:revision>62</cp:revision>
  <dcterms:created xsi:type="dcterms:W3CDTF">2016-07-26T07:52:43Z</dcterms:created>
  <dcterms:modified xsi:type="dcterms:W3CDTF">2018-02-08T11:11:05Z</dcterms:modified>
</cp:coreProperties>
</file>